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b697dbb88c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b697dbb88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b69955e68b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b69955e68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b69955e68b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b69955e68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b7020dcc2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b7020dcc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7020dcc21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b7020dcc21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b7020dcc21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b7020dcc2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b7020dcc21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b7020dcc2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b76142e24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b76142e24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b76142e24c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b76142e24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b69955e68b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b69955e68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b6fd0072e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b6fd0072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b69955e68b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b69955e68b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b69955e68b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b69955e68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207375"/>
            <a:ext cx="8520600" cy="12678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55000"/>
              <a:buFont typeface="Arial"/>
              <a:buNone/>
            </a:pPr>
            <a:r>
              <a:rPr lang="en" sz="2000" b="1"/>
              <a:t>Plymouth Public Schools</a:t>
            </a:r>
            <a:endParaRPr sz="2000" b="1"/>
          </a:p>
          <a:p>
            <a:pPr marL="0" lvl="0" indent="0" algn="ctr" rtl="0">
              <a:spcBef>
                <a:spcPts val="0"/>
              </a:spcBef>
              <a:spcAft>
                <a:spcPts val="0"/>
              </a:spcAft>
              <a:buNone/>
            </a:pPr>
            <a:r>
              <a:rPr lang="en" sz="2000" b="1"/>
              <a:t>College, Career &amp; Technical Education</a:t>
            </a:r>
            <a:endParaRPr sz="2000" b="1"/>
          </a:p>
          <a:p>
            <a:pPr marL="0" lvl="0" indent="0" algn="ctr" rtl="0">
              <a:spcBef>
                <a:spcPts val="0"/>
              </a:spcBef>
              <a:spcAft>
                <a:spcPts val="0"/>
              </a:spcAft>
              <a:buNone/>
            </a:pPr>
            <a:r>
              <a:rPr lang="en" sz="2000" b="1"/>
              <a:t>School Committee Presentation</a:t>
            </a:r>
            <a:endParaRPr sz="2000" b="1"/>
          </a:p>
          <a:p>
            <a:pPr marL="0" lvl="0" indent="0" algn="ctr" rtl="0">
              <a:spcBef>
                <a:spcPts val="0"/>
              </a:spcBef>
              <a:spcAft>
                <a:spcPts val="0"/>
              </a:spcAft>
              <a:buNone/>
            </a:pPr>
            <a:r>
              <a:rPr lang="en" sz="2000" b="1"/>
              <a:t>February 12, 2024</a:t>
            </a:r>
            <a:endParaRPr sz="2000" b="1"/>
          </a:p>
          <a:p>
            <a:pPr marL="0" lvl="0" indent="0" algn="l" rtl="0">
              <a:spcBef>
                <a:spcPts val="0"/>
              </a:spcBef>
              <a:spcAft>
                <a:spcPts val="0"/>
              </a:spcAft>
              <a:buNone/>
            </a:pPr>
            <a:endParaRPr sz="2000" b="1"/>
          </a:p>
          <a:p>
            <a:pPr marL="0" lvl="0" indent="0" algn="ctr" rtl="0">
              <a:spcBef>
                <a:spcPts val="0"/>
              </a:spcBef>
              <a:spcAft>
                <a:spcPts val="0"/>
              </a:spcAft>
              <a:buNone/>
            </a:pPr>
            <a:endParaRPr sz="2000" b="1"/>
          </a:p>
          <a:p>
            <a:pPr marL="0" lvl="0" indent="0" algn="ctr" rtl="0">
              <a:spcBef>
                <a:spcPts val="0"/>
              </a:spcBef>
              <a:spcAft>
                <a:spcPts val="0"/>
              </a:spcAft>
              <a:buClr>
                <a:schemeClr val="dk1"/>
              </a:buClr>
              <a:buSzPct val="55000"/>
              <a:buFont typeface="Arial"/>
              <a:buNone/>
            </a:pPr>
            <a:endParaRPr sz="2000" b="1"/>
          </a:p>
        </p:txBody>
      </p:sp>
      <p:sp>
        <p:nvSpPr>
          <p:cNvPr id="55" name="Google Shape;55;p13"/>
          <p:cNvSpPr txBox="1">
            <a:spLocks noGrp="1"/>
          </p:cNvSpPr>
          <p:nvPr>
            <p:ph type="body" idx="1"/>
          </p:nvPr>
        </p:nvSpPr>
        <p:spPr>
          <a:xfrm>
            <a:off x="311700" y="1475025"/>
            <a:ext cx="2784000" cy="3561000"/>
          </a:xfrm>
          <a:prstGeom prst="rect">
            <a:avLst/>
          </a:prstGeom>
        </p:spPr>
        <p:txBody>
          <a:bodyPr spcFirstLastPara="1" wrap="square" lIns="91425" tIns="91425" rIns="91425" bIns="91425" anchor="t" anchorCtr="0">
            <a:normAutofit fontScale="25000"/>
          </a:bodyPr>
          <a:lstStyle/>
          <a:p>
            <a:pPr marL="457200" lvl="0" indent="-342900" algn="l" rtl="0">
              <a:spcBef>
                <a:spcPts val="0"/>
              </a:spcBef>
              <a:spcAft>
                <a:spcPts val="0"/>
              </a:spcAft>
              <a:buSzPct val="100000"/>
              <a:buChar char="●"/>
            </a:pPr>
            <a:r>
              <a:rPr lang="en" sz="7200" b="1"/>
              <a:t>Allied Health</a:t>
            </a:r>
            <a:endParaRPr sz="7200" b="1"/>
          </a:p>
          <a:p>
            <a:pPr marL="457200" lvl="0" indent="-342900" algn="l" rtl="0">
              <a:spcBef>
                <a:spcPts val="0"/>
              </a:spcBef>
              <a:spcAft>
                <a:spcPts val="0"/>
              </a:spcAft>
              <a:buSzPct val="100000"/>
              <a:buChar char="●"/>
            </a:pPr>
            <a:r>
              <a:rPr lang="en" sz="7200" b="1"/>
              <a:t>Automotive</a:t>
            </a:r>
            <a:endParaRPr sz="7200" b="1"/>
          </a:p>
          <a:p>
            <a:pPr marL="457200" lvl="0" indent="-342900" algn="l" rtl="0">
              <a:spcBef>
                <a:spcPts val="0"/>
              </a:spcBef>
              <a:spcAft>
                <a:spcPts val="0"/>
              </a:spcAft>
              <a:buSzPct val="100000"/>
              <a:buChar char="●"/>
            </a:pPr>
            <a:r>
              <a:rPr lang="en" sz="7200" b="1"/>
              <a:t>Carpentry</a:t>
            </a:r>
            <a:endParaRPr sz="7200" b="1"/>
          </a:p>
          <a:p>
            <a:pPr marL="457200" lvl="0" indent="-342900" algn="l" rtl="0">
              <a:spcBef>
                <a:spcPts val="0"/>
              </a:spcBef>
              <a:spcAft>
                <a:spcPts val="0"/>
              </a:spcAft>
              <a:buSzPct val="100000"/>
              <a:buChar char="●"/>
            </a:pPr>
            <a:r>
              <a:rPr lang="en" sz="7200" b="1"/>
              <a:t>Computer Aided Drafting(CAD)</a:t>
            </a:r>
            <a:endParaRPr sz="7200" b="1"/>
          </a:p>
          <a:p>
            <a:pPr marL="457200" lvl="0" indent="-342900" algn="l" rtl="0">
              <a:spcBef>
                <a:spcPts val="0"/>
              </a:spcBef>
              <a:spcAft>
                <a:spcPts val="0"/>
              </a:spcAft>
              <a:buSzPct val="100000"/>
              <a:buChar char="●"/>
            </a:pPr>
            <a:r>
              <a:rPr lang="en" sz="7200" b="1"/>
              <a:t>Cosmetology</a:t>
            </a:r>
            <a:endParaRPr sz="7200" b="1"/>
          </a:p>
          <a:p>
            <a:pPr marL="457200" lvl="0" indent="-342900" algn="l" rtl="0">
              <a:spcBef>
                <a:spcPts val="0"/>
              </a:spcBef>
              <a:spcAft>
                <a:spcPts val="0"/>
              </a:spcAft>
              <a:buSzPct val="100000"/>
              <a:buChar char="●"/>
            </a:pPr>
            <a:r>
              <a:rPr lang="en" sz="7200" b="1"/>
              <a:t>Culinary Arts</a:t>
            </a:r>
            <a:endParaRPr sz="7200" b="1"/>
          </a:p>
          <a:p>
            <a:pPr marL="457200" lvl="0" indent="-342900" algn="l" rtl="0">
              <a:spcBef>
                <a:spcPts val="0"/>
              </a:spcBef>
              <a:spcAft>
                <a:spcPts val="0"/>
              </a:spcAft>
              <a:buSzPct val="100000"/>
              <a:buChar char="●"/>
            </a:pPr>
            <a:r>
              <a:rPr lang="en" sz="7200" b="1"/>
              <a:t>Early Education &amp; Care</a:t>
            </a:r>
            <a:endParaRPr sz="7200" b="1"/>
          </a:p>
          <a:p>
            <a:pPr marL="457200" lvl="0" indent="-342900" algn="l" rtl="0">
              <a:spcBef>
                <a:spcPts val="0"/>
              </a:spcBef>
              <a:spcAft>
                <a:spcPts val="0"/>
              </a:spcAft>
              <a:buSzPct val="100000"/>
              <a:buChar char="●"/>
            </a:pPr>
            <a:r>
              <a:rPr lang="en" sz="7200" b="1"/>
              <a:t>Electrical</a:t>
            </a:r>
            <a:endParaRPr sz="7200" b="1"/>
          </a:p>
          <a:p>
            <a:pPr marL="0" lvl="0" indent="0" algn="l" rtl="0">
              <a:spcBef>
                <a:spcPts val="1200"/>
              </a:spcBef>
              <a:spcAft>
                <a:spcPts val="1200"/>
              </a:spcAft>
              <a:buNone/>
            </a:pPr>
            <a:endParaRPr/>
          </a:p>
        </p:txBody>
      </p:sp>
      <p:sp>
        <p:nvSpPr>
          <p:cNvPr id="56" name="Google Shape;56;p13"/>
          <p:cNvSpPr txBox="1"/>
          <p:nvPr/>
        </p:nvSpPr>
        <p:spPr>
          <a:xfrm>
            <a:off x="5794200" y="1557975"/>
            <a:ext cx="3349800" cy="33951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Char char="●"/>
            </a:pPr>
            <a:r>
              <a:rPr lang="en" sz="1800" b="1">
                <a:solidFill>
                  <a:schemeClr val="dk2"/>
                </a:solidFill>
              </a:rPr>
              <a:t>Engineering Technology</a:t>
            </a:r>
            <a:endParaRPr sz="1800" b="1">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b="1">
                <a:solidFill>
                  <a:schemeClr val="dk2"/>
                </a:solidFill>
              </a:rPr>
              <a:t>Facilities Management</a:t>
            </a:r>
            <a:endParaRPr sz="1800" b="1">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b="1">
                <a:solidFill>
                  <a:schemeClr val="dk2"/>
                </a:solidFill>
              </a:rPr>
              <a:t>Graphic Design &amp; Visual Communication (GDVC)</a:t>
            </a:r>
            <a:endParaRPr sz="1800" b="1">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b="1">
                <a:solidFill>
                  <a:schemeClr val="dk2"/>
                </a:solidFill>
              </a:rPr>
              <a:t>Heating, Ventilation, &amp; Air Conditioning (HVAC)</a:t>
            </a:r>
            <a:endParaRPr sz="1800" b="1">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b="1">
                <a:solidFill>
                  <a:schemeClr val="dk2"/>
                </a:solidFill>
              </a:rPr>
              <a:t>Marketing (PNHS &amp; PSHS)</a:t>
            </a:r>
            <a:endParaRPr sz="1800" b="1">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b="1">
                <a:solidFill>
                  <a:schemeClr val="dk2"/>
                </a:solidFill>
              </a:rPr>
              <a:t>Medical Assisting</a:t>
            </a:r>
            <a:endParaRPr sz="1800" b="1">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b="1">
                <a:solidFill>
                  <a:schemeClr val="dk2"/>
                </a:solidFill>
              </a:rPr>
              <a:t>Plumbing</a:t>
            </a: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57" name="Google Shape;57;p13"/>
          <p:cNvPicPr preferRelativeResize="0"/>
          <p:nvPr/>
        </p:nvPicPr>
        <p:blipFill rotWithShape="1">
          <a:blip r:embed="rId3">
            <a:alphaModFix/>
          </a:blip>
          <a:srcRect t="-10363" b="-3518"/>
          <a:stretch/>
        </p:blipFill>
        <p:spPr>
          <a:xfrm>
            <a:off x="3137575" y="1216550"/>
            <a:ext cx="2614750" cy="3016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63" name="Google Shape;63;p14"/>
          <p:cNvSpPr txBox="1">
            <a:spLocks noGrp="1"/>
          </p:cNvSpPr>
          <p:nvPr>
            <p:ph type="body" idx="1"/>
          </p:nvPr>
        </p:nvSpPr>
        <p:spPr>
          <a:xfrm>
            <a:off x="311700" y="1149725"/>
            <a:ext cx="8520600" cy="3416400"/>
          </a:xfrm>
          <a:prstGeom prst="rect">
            <a:avLst/>
          </a:prstGeom>
        </p:spPr>
        <p:txBody>
          <a:bodyPr spcFirstLastPara="1" wrap="square" lIns="91425" tIns="91425" rIns="91425" bIns="91425" anchor="t" anchorCtr="0">
            <a:normAutofit/>
          </a:bodyPr>
          <a:lstStyle/>
          <a:p>
            <a:pPr marL="457200" lvl="0" indent="0" algn="l" rtl="0">
              <a:spcBef>
                <a:spcPts val="1000"/>
              </a:spcBef>
              <a:spcAft>
                <a:spcPts val="0"/>
              </a:spcAft>
              <a:buNone/>
            </a:pPr>
            <a:r>
              <a:rPr lang="en" sz="1600" b="1">
                <a:solidFill>
                  <a:srgbClr val="222222"/>
                </a:solidFill>
                <a:highlight>
                  <a:srgbClr val="FFFFFF"/>
                </a:highlight>
              </a:rPr>
              <a:t>Culinary Arts</a:t>
            </a:r>
            <a:endParaRPr sz="1600" b="1">
              <a:solidFill>
                <a:srgbClr val="222222"/>
              </a:solidFill>
              <a:highlight>
                <a:srgbClr val="FFFFFF"/>
              </a:highlight>
            </a:endParaRPr>
          </a:p>
          <a:p>
            <a:pPr marL="457200" lvl="0" indent="-330200" algn="l" rtl="0">
              <a:spcBef>
                <a:spcPts val="1000"/>
              </a:spcBef>
              <a:spcAft>
                <a:spcPts val="0"/>
              </a:spcAft>
              <a:buClr>
                <a:srgbClr val="222222"/>
              </a:buClr>
              <a:buSzPts val="1600"/>
              <a:buChar char="●"/>
            </a:pPr>
            <a:r>
              <a:rPr lang="en" sz="1600">
                <a:solidFill>
                  <a:srgbClr val="222222"/>
                </a:solidFill>
                <a:highlight>
                  <a:srgbClr val="FFFFFF"/>
                </a:highlight>
              </a:rPr>
              <a:t>All sophomores passed the ServSafe Exam &amp; Allergen Exam</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Catered our Advisory Dinner &amp; Football Banquet</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Broke sales records for the Harvest Market</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Hosted the annual Daughters of the American Revolution Luncheon</a:t>
            </a:r>
            <a:endParaRPr sz="1600">
              <a:solidFill>
                <a:srgbClr val="222222"/>
              </a:solidFill>
              <a:highlight>
                <a:srgbClr val="FFFFFF"/>
              </a:highlight>
            </a:endParaRPr>
          </a:p>
          <a:p>
            <a:pPr marL="0" lvl="0" indent="0" algn="l" rtl="0">
              <a:spcBef>
                <a:spcPts val="1000"/>
              </a:spcBef>
              <a:spcAft>
                <a:spcPts val="1200"/>
              </a:spcAft>
              <a:buNone/>
            </a:pPr>
            <a:endParaRPr/>
          </a:p>
        </p:txBody>
      </p:sp>
      <p:pic>
        <p:nvPicPr>
          <p:cNvPr id="64" name="Google Shape;64;p14"/>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65" name="Google Shape;65;p14"/>
          <p:cNvPicPr preferRelativeResize="0"/>
          <p:nvPr/>
        </p:nvPicPr>
        <p:blipFill>
          <a:blip r:embed="rId3">
            <a:alphaModFix/>
          </a:blip>
          <a:stretch>
            <a:fillRect/>
          </a:stretch>
        </p:blipFill>
        <p:spPr>
          <a:xfrm>
            <a:off x="7888375" y="0"/>
            <a:ext cx="1255627" cy="1149724"/>
          </a:xfrm>
          <a:prstGeom prst="rect">
            <a:avLst/>
          </a:prstGeom>
          <a:noFill/>
          <a:ln>
            <a:noFill/>
          </a:ln>
        </p:spPr>
      </p:pic>
      <p:pic>
        <p:nvPicPr>
          <p:cNvPr id="66" name="Google Shape;66;p14"/>
          <p:cNvPicPr preferRelativeResize="0"/>
          <p:nvPr/>
        </p:nvPicPr>
        <p:blipFill>
          <a:blip r:embed="rId4">
            <a:alphaModFix/>
          </a:blip>
          <a:stretch>
            <a:fillRect/>
          </a:stretch>
        </p:blipFill>
        <p:spPr>
          <a:xfrm>
            <a:off x="311700" y="2812225"/>
            <a:ext cx="2715550" cy="2331275"/>
          </a:xfrm>
          <a:prstGeom prst="rect">
            <a:avLst/>
          </a:prstGeom>
          <a:noFill/>
          <a:ln>
            <a:noFill/>
          </a:ln>
        </p:spPr>
      </p:pic>
      <p:sp>
        <p:nvSpPr>
          <p:cNvPr id="67" name="Google Shape;67;p14"/>
          <p:cNvSpPr txBox="1"/>
          <p:nvPr/>
        </p:nvSpPr>
        <p:spPr>
          <a:xfrm>
            <a:off x="3264900" y="2812225"/>
            <a:ext cx="3853500" cy="22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2"/>
                </a:solidFill>
              </a:rPr>
              <a:t>Cosmetology</a:t>
            </a:r>
            <a:endParaRPr sz="1600" b="1">
              <a:solidFill>
                <a:schemeClr val="dk2"/>
              </a:solidFill>
            </a:endParaRPr>
          </a:p>
          <a:p>
            <a:pPr marL="457200" lvl="0" indent="-330200" algn="l" rtl="0">
              <a:spcBef>
                <a:spcPts val="0"/>
              </a:spcBef>
              <a:spcAft>
                <a:spcPts val="0"/>
              </a:spcAft>
              <a:buClr>
                <a:schemeClr val="dk2"/>
              </a:buClr>
              <a:buSzPts val="1600"/>
              <a:buChar char="●"/>
            </a:pPr>
            <a:r>
              <a:rPr lang="en" sz="1600">
                <a:solidFill>
                  <a:srgbClr val="222222"/>
                </a:solidFill>
                <a:highlight>
                  <a:srgbClr val="FFFFFF"/>
                </a:highlight>
              </a:rPr>
              <a:t>All seniors have met the 1000 hours required by the Board of Cosmetology and can sit for their Cosmetology Exam</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Salon Tours, Guest Speakers &amp; Demos</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International Beauty Show in New York City</a:t>
            </a:r>
            <a:endParaRPr sz="1600">
              <a:solidFill>
                <a:srgbClr val="222222"/>
              </a:solidFill>
              <a:highlight>
                <a:srgbClr val="FFFFFF"/>
              </a:highlight>
            </a:endParaRPr>
          </a:p>
        </p:txBody>
      </p:sp>
      <p:pic>
        <p:nvPicPr>
          <p:cNvPr id="68" name="Google Shape;68;p14"/>
          <p:cNvPicPr preferRelativeResize="0"/>
          <p:nvPr/>
        </p:nvPicPr>
        <p:blipFill>
          <a:blip r:embed="rId5">
            <a:alphaModFix/>
          </a:blip>
          <a:stretch>
            <a:fillRect/>
          </a:stretch>
        </p:blipFill>
        <p:spPr>
          <a:xfrm>
            <a:off x="7048500" y="1250499"/>
            <a:ext cx="2095500" cy="3893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74" name="Google Shape;74;p15"/>
          <p:cNvSpPr txBox="1">
            <a:spLocks noGrp="1"/>
          </p:cNvSpPr>
          <p:nvPr>
            <p:ph type="body" idx="1"/>
          </p:nvPr>
        </p:nvSpPr>
        <p:spPr>
          <a:xfrm>
            <a:off x="311700" y="1149725"/>
            <a:ext cx="8520600" cy="3416400"/>
          </a:xfrm>
          <a:prstGeom prst="rect">
            <a:avLst/>
          </a:prstGeom>
        </p:spPr>
        <p:txBody>
          <a:bodyPr spcFirstLastPara="1" wrap="square" lIns="91425" tIns="91425" rIns="91425" bIns="91425" anchor="t" anchorCtr="0">
            <a:normAutofit/>
          </a:bodyPr>
          <a:lstStyle/>
          <a:p>
            <a:pPr marL="457200" lvl="0" indent="0" algn="l" rtl="0">
              <a:spcBef>
                <a:spcPts val="1000"/>
              </a:spcBef>
              <a:spcAft>
                <a:spcPts val="0"/>
              </a:spcAft>
              <a:buNone/>
            </a:pPr>
            <a:r>
              <a:rPr lang="en" sz="1600" b="1">
                <a:solidFill>
                  <a:srgbClr val="222222"/>
                </a:solidFill>
                <a:highlight>
                  <a:srgbClr val="FFFFFF"/>
                </a:highlight>
              </a:rPr>
              <a:t>HVAC</a:t>
            </a:r>
            <a:endParaRPr sz="1600" b="1">
              <a:solidFill>
                <a:srgbClr val="222222"/>
              </a:solidFill>
              <a:highlight>
                <a:srgbClr val="FFFFFF"/>
              </a:highlight>
            </a:endParaRPr>
          </a:p>
          <a:p>
            <a:pPr marL="457200" lvl="0" indent="-330200" algn="l" rtl="0">
              <a:spcBef>
                <a:spcPts val="1000"/>
              </a:spcBef>
              <a:spcAft>
                <a:spcPts val="0"/>
              </a:spcAft>
              <a:buClr>
                <a:srgbClr val="222222"/>
              </a:buClr>
              <a:buSzPts val="1600"/>
              <a:buChar char="●"/>
            </a:pPr>
            <a:r>
              <a:rPr lang="en" sz="1600">
                <a:solidFill>
                  <a:srgbClr val="222222"/>
                </a:solidFill>
                <a:highlight>
                  <a:srgbClr val="FFFFFF"/>
                </a:highlight>
              </a:rPr>
              <a:t>All Sophomores OSHA10 certified</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All Juniors EPA 608 certified</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CO-OP:  Commercial HVAC all aspects of the commercial trade</a:t>
            </a:r>
            <a:endParaRPr sz="2100">
              <a:solidFill>
                <a:srgbClr val="222222"/>
              </a:solidFill>
              <a:highlight>
                <a:srgbClr val="FFFFFF"/>
              </a:highlight>
            </a:endParaRPr>
          </a:p>
          <a:p>
            <a:pPr marL="0" lvl="0" indent="0" algn="l" rtl="0">
              <a:spcBef>
                <a:spcPts val="1000"/>
              </a:spcBef>
              <a:spcAft>
                <a:spcPts val="1200"/>
              </a:spcAft>
              <a:buNone/>
            </a:pPr>
            <a:endParaRPr/>
          </a:p>
        </p:txBody>
      </p:sp>
      <p:pic>
        <p:nvPicPr>
          <p:cNvPr id="75" name="Google Shape;75;p15"/>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76" name="Google Shape;76;p15"/>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77" name="Google Shape;77;p15"/>
          <p:cNvSpPr txBox="1"/>
          <p:nvPr/>
        </p:nvSpPr>
        <p:spPr>
          <a:xfrm>
            <a:off x="3027225" y="2658075"/>
            <a:ext cx="3853500" cy="22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2"/>
                </a:solidFill>
              </a:rPr>
              <a:t>Automotive</a:t>
            </a:r>
            <a:endParaRPr sz="1600" b="1">
              <a:solidFill>
                <a:schemeClr val="dk2"/>
              </a:solidFill>
            </a:endParaRPr>
          </a:p>
          <a:p>
            <a:pPr marL="457200" lvl="0" indent="-330200" algn="l" rtl="0">
              <a:spcBef>
                <a:spcPts val="0"/>
              </a:spcBef>
              <a:spcAft>
                <a:spcPts val="0"/>
              </a:spcAft>
              <a:buClr>
                <a:srgbClr val="222222"/>
              </a:buClr>
              <a:buSzPts val="1600"/>
              <a:buChar char="●"/>
            </a:pPr>
            <a:r>
              <a:rPr lang="en" sz="1600">
                <a:solidFill>
                  <a:srgbClr val="222222"/>
                </a:solidFill>
                <a:highlight>
                  <a:schemeClr val="lt1"/>
                </a:highlight>
              </a:rPr>
              <a:t>All students OSHA10 certified</a:t>
            </a:r>
            <a:endParaRPr sz="1600">
              <a:solidFill>
                <a:srgbClr val="222222"/>
              </a:solidFill>
              <a:highlight>
                <a:schemeClr val="lt1"/>
              </a:highlight>
            </a:endParaRPr>
          </a:p>
          <a:p>
            <a:pPr marL="457200" lvl="0" indent="-330200" algn="l" rtl="0">
              <a:spcBef>
                <a:spcPts val="0"/>
              </a:spcBef>
              <a:spcAft>
                <a:spcPts val="0"/>
              </a:spcAft>
              <a:buClr>
                <a:srgbClr val="222222"/>
              </a:buClr>
              <a:buSzPts val="1600"/>
              <a:buChar char="●"/>
            </a:pPr>
            <a:r>
              <a:rPr lang="en" sz="1600">
                <a:solidFill>
                  <a:srgbClr val="222222"/>
                </a:solidFill>
                <a:highlight>
                  <a:schemeClr val="lt1"/>
                </a:highlight>
              </a:rPr>
              <a:t>Juniors and seniors are taking ASE exams (Automotive Service Excellence) </a:t>
            </a:r>
            <a:endParaRPr sz="1600">
              <a:solidFill>
                <a:srgbClr val="222222"/>
              </a:solidFill>
              <a:highlight>
                <a:schemeClr val="lt1"/>
              </a:highlight>
            </a:endParaRPr>
          </a:p>
          <a:p>
            <a:pPr marL="457200" lvl="0" indent="-330200" algn="l" rtl="0">
              <a:spcBef>
                <a:spcPts val="0"/>
              </a:spcBef>
              <a:spcAft>
                <a:spcPts val="0"/>
              </a:spcAft>
              <a:buClr>
                <a:srgbClr val="222222"/>
              </a:buClr>
              <a:buSzPts val="1600"/>
              <a:buChar char="●"/>
            </a:pPr>
            <a:r>
              <a:rPr lang="en" sz="1600">
                <a:solidFill>
                  <a:srgbClr val="222222"/>
                </a:solidFill>
                <a:highlight>
                  <a:schemeClr val="lt1"/>
                </a:highlight>
              </a:rPr>
              <a:t>Transportation received $22,000 waterborne paint system donated</a:t>
            </a:r>
            <a:endParaRPr sz="1600">
              <a:solidFill>
                <a:srgbClr val="222222"/>
              </a:solidFill>
              <a:highlight>
                <a:schemeClr val="lt1"/>
              </a:highlight>
            </a:endParaRPr>
          </a:p>
          <a:p>
            <a:pPr marL="457200" lvl="0" indent="0" algn="l" rtl="0">
              <a:spcBef>
                <a:spcPts val="0"/>
              </a:spcBef>
              <a:spcAft>
                <a:spcPts val="0"/>
              </a:spcAft>
              <a:buNone/>
            </a:pPr>
            <a:r>
              <a:rPr lang="en" sz="1600">
                <a:solidFill>
                  <a:srgbClr val="222222"/>
                </a:solidFill>
                <a:highlight>
                  <a:schemeClr val="lt1"/>
                </a:highlight>
              </a:rPr>
              <a:t>by Colours INC. of Plymouth.</a:t>
            </a:r>
            <a:endParaRPr sz="1600">
              <a:solidFill>
                <a:srgbClr val="222222"/>
              </a:solidFill>
              <a:highlight>
                <a:schemeClr val="lt1"/>
              </a:highlight>
            </a:endParaRPr>
          </a:p>
          <a:p>
            <a:pPr marL="0" lvl="0" indent="0" algn="l" rtl="0">
              <a:spcBef>
                <a:spcPts val="0"/>
              </a:spcBef>
              <a:spcAft>
                <a:spcPts val="0"/>
              </a:spcAft>
              <a:buNone/>
            </a:pPr>
            <a:endParaRPr sz="1600">
              <a:solidFill>
                <a:srgbClr val="222222"/>
              </a:solidFill>
              <a:highlight>
                <a:schemeClr val="lt1"/>
              </a:highlight>
            </a:endParaRPr>
          </a:p>
        </p:txBody>
      </p:sp>
      <p:pic>
        <p:nvPicPr>
          <p:cNvPr id="78" name="Google Shape;78;p15"/>
          <p:cNvPicPr preferRelativeResize="0"/>
          <p:nvPr/>
        </p:nvPicPr>
        <p:blipFill>
          <a:blip r:embed="rId4">
            <a:alphaModFix/>
          </a:blip>
          <a:stretch>
            <a:fillRect/>
          </a:stretch>
        </p:blipFill>
        <p:spPr>
          <a:xfrm>
            <a:off x="0" y="2571750"/>
            <a:ext cx="2953200" cy="2119250"/>
          </a:xfrm>
          <a:prstGeom prst="rect">
            <a:avLst/>
          </a:prstGeom>
          <a:noFill/>
          <a:ln>
            <a:noFill/>
          </a:ln>
        </p:spPr>
      </p:pic>
      <p:pic>
        <p:nvPicPr>
          <p:cNvPr id="79" name="Google Shape;79;p15"/>
          <p:cNvPicPr preferRelativeResize="0"/>
          <p:nvPr/>
        </p:nvPicPr>
        <p:blipFill>
          <a:blip r:embed="rId5">
            <a:alphaModFix/>
          </a:blip>
          <a:stretch>
            <a:fillRect/>
          </a:stretch>
        </p:blipFill>
        <p:spPr>
          <a:xfrm>
            <a:off x="6880725" y="1149725"/>
            <a:ext cx="2144500" cy="1794750"/>
          </a:xfrm>
          <a:prstGeom prst="rect">
            <a:avLst/>
          </a:prstGeom>
          <a:noFill/>
          <a:ln>
            <a:noFill/>
          </a:ln>
        </p:spPr>
      </p:pic>
      <p:pic>
        <p:nvPicPr>
          <p:cNvPr id="80" name="Google Shape;80;p15"/>
          <p:cNvPicPr preferRelativeResize="0"/>
          <p:nvPr/>
        </p:nvPicPr>
        <p:blipFill>
          <a:blip r:embed="rId6">
            <a:alphaModFix/>
          </a:blip>
          <a:stretch>
            <a:fillRect/>
          </a:stretch>
        </p:blipFill>
        <p:spPr>
          <a:xfrm>
            <a:off x="6880725" y="2944475"/>
            <a:ext cx="2144500" cy="2119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86" name="Google Shape;86;p16"/>
          <p:cNvSpPr txBox="1">
            <a:spLocks noGrp="1"/>
          </p:cNvSpPr>
          <p:nvPr>
            <p:ph type="body" idx="1"/>
          </p:nvPr>
        </p:nvSpPr>
        <p:spPr>
          <a:xfrm>
            <a:off x="311700" y="1149725"/>
            <a:ext cx="8520600" cy="3733500"/>
          </a:xfrm>
          <a:prstGeom prst="rect">
            <a:avLst/>
          </a:prstGeom>
        </p:spPr>
        <p:txBody>
          <a:bodyPr spcFirstLastPara="1" wrap="square" lIns="91425" tIns="91425" rIns="91425" bIns="91425" anchor="t" anchorCtr="0">
            <a:normAutofit/>
          </a:bodyPr>
          <a:lstStyle/>
          <a:p>
            <a:pPr marL="0" lvl="0" indent="0" algn="l" rtl="0">
              <a:lnSpc>
                <a:spcPct val="100000"/>
              </a:lnSpc>
              <a:spcBef>
                <a:spcPts val="1000"/>
              </a:spcBef>
              <a:spcAft>
                <a:spcPts val="0"/>
              </a:spcAft>
              <a:buNone/>
            </a:pPr>
            <a:endParaRPr sz="1600">
              <a:solidFill>
                <a:srgbClr val="222222"/>
              </a:solidFill>
              <a:highlight>
                <a:srgbClr val="FFFFFF"/>
              </a:highlight>
            </a:endParaRPr>
          </a:p>
          <a:p>
            <a:pPr marL="0" lvl="0" indent="0" algn="l" rtl="0">
              <a:spcBef>
                <a:spcPts val="1000"/>
              </a:spcBef>
              <a:spcAft>
                <a:spcPts val="1200"/>
              </a:spcAft>
              <a:buNone/>
            </a:pPr>
            <a:endParaRPr/>
          </a:p>
        </p:txBody>
      </p:sp>
      <p:pic>
        <p:nvPicPr>
          <p:cNvPr id="87" name="Google Shape;87;p16"/>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88" name="Google Shape;88;p16"/>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89" name="Google Shape;89;p16"/>
          <p:cNvSpPr txBox="1"/>
          <p:nvPr/>
        </p:nvSpPr>
        <p:spPr>
          <a:xfrm>
            <a:off x="3178625" y="3327000"/>
            <a:ext cx="5703900" cy="181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None/>
            </a:pPr>
            <a:r>
              <a:rPr lang="en" sz="1600" b="1" u="sng">
                <a:solidFill>
                  <a:srgbClr val="222222"/>
                </a:solidFill>
                <a:highlight>
                  <a:srgbClr val="FFFFFF"/>
                </a:highlight>
              </a:rPr>
              <a:t>GDVC</a:t>
            </a:r>
            <a:endParaRPr sz="1100" u="sng">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Taylor Gendron won The Greatest Save G.O.A.T. PSA national competition (best in 10 years)</a:t>
            </a:r>
            <a:endParaRPr sz="1600">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Jacob Ohlson finished in the top 5 in the nation for the Category of "News Story" from the National Academy of Arts &amp; Sciences (Emmy) for his story on Life in Ukraine during a War.</a:t>
            </a:r>
            <a:endParaRPr sz="1600">
              <a:solidFill>
                <a:srgbClr val="222222"/>
              </a:solidFill>
              <a:highlight>
                <a:srgbClr val="FFFFFF"/>
              </a:highlight>
            </a:endParaRPr>
          </a:p>
        </p:txBody>
      </p:sp>
      <p:sp>
        <p:nvSpPr>
          <p:cNvPr id="90" name="Google Shape;90;p16"/>
          <p:cNvSpPr txBox="1"/>
          <p:nvPr/>
        </p:nvSpPr>
        <p:spPr>
          <a:xfrm>
            <a:off x="233825" y="2897100"/>
            <a:ext cx="2800800" cy="200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91" name="Google Shape;91;p16"/>
          <p:cNvPicPr preferRelativeResize="0"/>
          <p:nvPr/>
        </p:nvPicPr>
        <p:blipFill>
          <a:blip r:embed="rId4">
            <a:alphaModFix/>
          </a:blip>
          <a:stretch>
            <a:fillRect/>
          </a:stretch>
        </p:blipFill>
        <p:spPr>
          <a:xfrm>
            <a:off x="89825" y="2981975"/>
            <a:ext cx="3088800" cy="2088050"/>
          </a:xfrm>
          <a:prstGeom prst="rect">
            <a:avLst/>
          </a:prstGeom>
          <a:noFill/>
          <a:ln>
            <a:noFill/>
          </a:ln>
        </p:spPr>
      </p:pic>
      <p:sp>
        <p:nvSpPr>
          <p:cNvPr id="92" name="Google Shape;92;p16"/>
          <p:cNvSpPr txBox="1"/>
          <p:nvPr/>
        </p:nvSpPr>
        <p:spPr>
          <a:xfrm>
            <a:off x="89825" y="1149730"/>
            <a:ext cx="5703900" cy="22677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1000"/>
              </a:spcBef>
              <a:spcAft>
                <a:spcPts val="0"/>
              </a:spcAft>
              <a:buClr>
                <a:schemeClr val="dk1"/>
              </a:buClr>
              <a:buSzPts val="1100"/>
              <a:buFont typeface="Arial"/>
              <a:buNone/>
            </a:pPr>
            <a:r>
              <a:rPr lang="en" sz="1600" b="1" u="sng">
                <a:solidFill>
                  <a:srgbClr val="222222"/>
                </a:solidFill>
                <a:highlight>
                  <a:schemeClr val="lt1"/>
                </a:highlight>
              </a:rPr>
              <a:t>CAD</a:t>
            </a:r>
            <a:endParaRPr sz="1600" b="1" u="sng">
              <a:solidFill>
                <a:srgbClr val="222222"/>
              </a:solidFill>
              <a:highlight>
                <a:schemeClr val="lt1"/>
              </a:highlight>
            </a:endParaRPr>
          </a:p>
          <a:p>
            <a:pPr marL="457200" lvl="0" indent="-361950" algn="l" rtl="0">
              <a:spcBef>
                <a:spcPts val="1000"/>
              </a:spcBef>
              <a:spcAft>
                <a:spcPts val="0"/>
              </a:spcAft>
              <a:buClr>
                <a:srgbClr val="222222"/>
              </a:buClr>
              <a:buSzPts val="2100"/>
              <a:buChar char="●"/>
            </a:pPr>
            <a:r>
              <a:rPr lang="en" sz="1600">
                <a:solidFill>
                  <a:srgbClr val="222222"/>
                </a:solidFill>
                <a:highlight>
                  <a:schemeClr val="lt1"/>
                </a:highlight>
              </a:rPr>
              <a:t>Signage &amp; banners for the Plymouth Garden Club &amp; Farm House Project. Stencil pattern for the Plymouth Youth Football concession stand at Forges Field. </a:t>
            </a:r>
            <a:endParaRPr sz="1600">
              <a:solidFill>
                <a:srgbClr val="222222"/>
              </a:solidFill>
              <a:highlight>
                <a:schemeClr val="lt1"/>
              </a:highlight>
            </a:endParaRPr>
          </a:p>
          <a:p>
            <a:pPr marL="457200" lvl="0" indent="-361950" algn="l" rtl="0">
              <a:spcBef>
                <a:spcPts val="0"/>
              </a:spcBef>
              <a:spcAft>
                <a:spcPts val="0"/>
              </a:spcAft>
              <a:buClr>
                <a:srgbClr val="222222"/>
              </a:buClr>
              <a:buSzPts val="2100"/>
              <a:buChar char="●"/>
            </a:pPr>
            <a:r>
              <a:rPr lang="en" sz="1600">
                <a:solidFill>
                  <a:srgbClr val="222222"/>
                </a:solidFill>
                <a:highlight>
                  <a:schemeClr val="lt1"/>
                </a:highlight>
              </a:rPr>
              <a:t>Fire Exit escape map plans for Harbor Academy (requested by PFD)</a:t>
            </a:r>
            <a:endParaRPr sz="1600">
              <a:solidFill>
                <a:srgbClr val="222222"/>
              </a:solidFill>
              <a:highlight>
                <a:schemeClr val="lt1"/>
              </a:highlight>
            </a:endParaRPr>
          </a:p>
          <a:p>
            <a:pPr marL="457200" lvl="0" indent="-361950" algn="l" rtl="0">
              <a:spcBef>
                <a:spcPts val="0"/>
              </a:spcBef>
              <a:spcAft>
                <a:spcPts val="0"/>
              </a:spcAft>
              <a:buClr>
                <a:srgbClr val="222222"/>
              </a:buClr>
              <a:buSzPts val="2100"/>
              <a:buChar char="●"/>
            </a:pPr>
            <a:r>
              <a:rPr lang="en" sz="1600">
                <a:solidFill>
                  <a:srgbClr val="222222"/>
                </a:solidFill>
                <a:highlight>
                  <a:schemeClr val="lt1"/>
                </a:highlight>
              </a:rPr>
              <a:t>Year two of Engineering Club (21 students strong)</a:t>
            </a:r>
            <a:endParaRPr sz="1800">
              <a:solidFill>
                <a:schemeClr val="dk2"/>
              </a:solidFill>
            </a:endParaRPr>
          </a:p>
        </p:txBody>
      </p:sp>
      <p:pic>
        <p:nvPicPr>
          <p:cNvPr id="93" name="Google Shape;93;p16"/>
          <p:cNvPicPr preferRelativeResize="0"/>
          <p:nvPr/>
        </p:nvPicPr>
        <p:blipFill>
          <a:blip r:embed="rId5">
            <a:alphaModFix/>
          </a:blip>
          <a:stretch>
            <a:fillRect/>
          </a:stretch>
        </p:blipFill>
        <p:spPr>
          <a:xfrm>
            <a:off x="5862750" y="993050"/>
            <a:ext cx="2104299" cy="2684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99" name="Google Shape;99;p17"/>
          <p:cNvSpPr txBox="1">
            <a:spLocks noGrp="1"/>
          </p:cNvSpPr>
          <p:nvPr>
            <p:ph type="body" idx="1"/>
          </p:nvPr>
        </p:nvSpPr>
        <p:spPr>
          <a:xfrm>
            <a:off x="311700" y="1149725"/>
            <a:ext cx="8520600" cy="3733500"/>
          </a:xfrm>
          <a:prstGeom prst="rect">
            <a:avLst/>
          </a:prstGeom>
        </p:spPr>
        <p:txBody>
          <a:bodyPr spcFirstLastPara="1" wrap="square" lIns="91425" tIns="91425" rIns="91425" bIns="91425" anchor="t" anchorCtr="0">
            <a:normAutofit/>
          </a:bodyPr>
          <a:lstStyle/>
          <a:p>
            <a:pPr marL="457200" lvl="0" indent="0" algn="l" rtl="0">
              <a:spcBef>
                <a:spcPts val="1000"/>
              </a:spcBef>
              <a:spcAft>
                <a:spcPts val="0"/>
              </a:spcAft>
              <a:buNone/>
            </a:pPr>
            <a:r>
              <a:rPr lang="en" sz="1600" b="1">
                <a:solidFill>
                  <a:srgbClr val="222222"/>
                </a:solidFill>
                <a:highlight>
                  <a:srgbClr val="FFFFFF"/>
                </a:highlight>
              </a:rPr>
              <a:t>Early Education &amp; Care</a:t>
            </a:r>
            <a:endParaRPr sz="1600" b="1">
              <a:solidFill>
                <a:srgbClr val="222222"/>
              </a:solidFill>
              <a:highlight>
                <a:srgbClr val="FFFFFF"/>
              </a:highlight>
            </a:endParaRPr>
          </a:p>
          <a:p>
            <a:pPr marL="457200" lvl="0" indent="-393700" algn="l" rtl="0">
              <a:lnSpc>
                <a:spcPct val="100000"/>
              </a:lnSpc>
              <a:spcBef>
                <a:spcPts val="1000"/>
              </a:spcBef>
              <a:spcAft>
                <a:spcPts val="0"/>
              </a:spcAft>
              <a:buClr>
                <a:srgbClr val="222222"/>
              </a:buClr>
              <a:buSzPts val="2600"/>
              <a:buChar char="●"/>
            </a:pPr>
            <a:r>
              <a:rPr lang="en" sz="1600">
                <a:solidFill>
                  <a:srgbClr val="222222"/>
                </a:solidFill>
                <a:highlight>
                  <a:srgbClr val="FFFFFF"/>
                </a:highlight>
              </a:rPr>
              <a:t>The entire curriculum at Panthers' Cubhouse is planned and implemented by the high school students daily.  The preschool has a theme of the week and letter of the week.  We highlight aspects of the curriculum: math, literacy, science and theme.</a:t>
            </a:r>
            <a:endParaRPr sz="2100">
              <a:solidFill>
                <a:srgbClr val="222222"/>
              </a:solidFill>
              <a:highlight>
                <a:srgbClr val="FFFFFF"/>
              </a:highlight>
            </a:endParaRPr>
          </a:p>
          <a:p>
            <a:pPr marL="0" lvl="0" indent="0" algn="l" rtl="0">
              <a:spcBef>
                <a:spcPts val="1000"/>
              </a:spcBef>
              <a:spcAft>
                <a:spcPts val="1200"/>
              </a:spcAft>
              <a:buNone/>
            </a:pPr>
            <a:endParaRPr/>
          </a:p>
        </p:txBody>
      </p:sp>
      <p:pic>
        <p:nvPicPr>
          <p:cNvPr id="100" name="Google Shape;100;p17"/>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01" name="Google Shape;101;p17"/>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02" name="Google Shape;102;p17"/>
          <p:cNvSpPr txBox="1"/>
          <p:nvPr/>
        </p:nvSpPr>
        <p:spPr>
          <a:xfrm>
            <a:off x="3607050" y="2571688"/>
            <a:ext cx="1929900" cy="246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u="sng">
                <a:solidFill>
                  <a:srgbClr val="222222"/>
                </a:solidFill>
                <a:highlight>
                  <a:srgbClr val="FFFFFF"/>
                </a:highlight>
              </a:rPr>
              <a:t>February Theme</a:t>
            </a:r>
            <a:r>
              <a:rPr lang="en" sz="1600">
                <a:solidFill>
                  <a:srgbClr val="222222"/>
                </a:solidFill>
                <a:highlight>
                  <a:srgbClr val="FFFFFF"/>
                </a:highlight>
              </a:rPr>
              <a:t>: Community Helpers visiting our CCTE shops</a:t>
            </a:r>
            <a:endParaRPr sz="2100">
              <a:solidFill>
                <a:srgbClr val="222222"/>
              </a:solidFill>
              <a:highlight>
                <a:srgbClr val="FFFFFF"/>
              </a:highlight>
            </a:endParaRPr>
          </a:p>
        </p:txBody>
      </p:sp>
      <p:sp>
        <p:nvSpPr>
          <p:cNvPr id="103" name="Google Shape;103;p17"/>
          <p:cNvSpPr txBox="1"/>
          <p:nvPr/>
        </p:nvSpPr>
        <p:spPr>
          <a:xfrm>
            <a:off x="233825" y="2897100"/>
            <a:ext cx="2800800" cy="200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104" name="Google Shape;104;p17"/>
          <p:cNvPicPr preferRelativeResize="0"/>
          <p:nvPr/>
        </p:nvPicPr>
        <p:blipFill>
          <a:blip r:embed="rId4">
            <a:alphaModFix/>
          </a:blip>
          <a:stretch>
            <a:fillRect/>
          </a:stretch>
        </p:blipFill>
        <p:spPr>
          <a:xfrm>
            <a:off x="141950" y="2571750"/>
            <a:ext cx="3377577" cy="2467073"/>
          </a:xfrm>
          <a:prstGeom prst="rect">
            <a:avLst/>
          </a:prstGeom>
          <a:noFill/>
          <a:ln>
            <a:noFill/>
          </a:ln>
        </p:spPr>
      </p:pic>
      <p:pic>
        <p:nvPicPr>
          <p:cNvPr id="105" name="Google Shape;105;p17"/>
          <p:cNvPicPr preferRelativeResize="0"/>
          <p:nvPr/>
        </p:nvPicPr>
        <p:blipFill>
          <a:blip r:embed="rId5">
            <a:alphaModFix/>
          </a:blip>
          <a:stretch>
            <a:fillRect/>
          </a:stretch>
        </p:blipFill>
        <p:spPr>
          <a:xfrm>
            <a:off x="5766425" y="2632062"/>
            <a:ext cx="3377577" cy="253318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111" name="Google Shape;111;p18"/>
          <p:cNvSpPr txBox="1">
            <a:spLocks noGrp="1"/>
          </p:cNvSpPr>
          <p:nvPr>
            <p:ph type="body" idx="1"/>
          </p:nvPr>
        </p:nvSpPr>
        <p:spPr>
          <a:xfrm>
            <a:off x="233825" y="1149725"/>
            <a:ext cx="8520600" cy="3733500"/>
          </a:xfrm>
          <a:prstGeom prst="rect">
            <a:avLst/>
          </a:prstGeom>
        </p:spPr>
        <p:txBody>
          <a:bodyPr spcFirstLastPara="1" wrap="square" lIns="91425" tIns="91425" rIns="91425" bIns="91425" anchor="t" anchorCtr="0">
            <a:normAutofit/>
          </a:bodyPr>
          <a:lstStyle/>
          <a:p>
            <a:pPr marL="457200" lvl="0" indent="0" algn="l" rtl="0">
              <a:spcBef>
                <a:spcPts val="1000"/>
              </a:spcBef>
              <a:spcAft>
                <a:spcPts val="0"/>
              </a:spcAft>
              <a:buNone/>
            </a:pPr>
            <a:r>
              <a:rPr lang="en" sz="1600" b="1">
                <a:solidFill>
                  <a:srgbClr val="222222"/>
                </a:solidFill>
                <a:highlight>
                  <a:srgbClr val="FFFFFF"/>
                </a:highlight>
              </a:rPr>
              <a:t>Medical Assisting</a:t>
            </a:r>
            <a:endParaRPr sz="1600" b="1">
              <a:solidFill>
                <a:srgbClr val="222222"/>
              </a:solidFill>
              <a:highlight>
                <a:srgbClr val="FFFFFF"/>
              </a:highlight>
            </a:endParaRPr>
          </a:p>
          <a:p>
            <a:pPr marL="457200" lvl="0" indent="-393700" algn="l" rtl="0">
              <a:lnSpc>
                <a:spcPct val="100000"/>
              </a:lnSpc>
              <a:spcBef>
                <a:spcPts val="1000"/>
              </a:spcBef>
              <a:spcAft>
                <a:spcPts val="0"/>
              </a:spcAft>
              <a:buClr>
                <a:srgbClr val="222222"/>
              </a:buClr>
              <a:buSzPts val="2600"/>
              <a:buChar char="●"/>
            </a:pPr>
            <a:r>
              <a:rPr lang="en" sz="1600">
                <a:solidFill>
                  <a:srgbClr val="222222"/>
                </a:solidFill>
                <a:highlight>
                  <a:srgbClr val="FFFFFF"/>
                </a:highlight>
              </a:rPr>
              <a:t>15 seniors passed their CCMA exam</a:t>
            </a:r>
            <a:endParaRPr sz="1600">
              <a:solidFill>
                <a:srgbClr val="222222"/>
              </a:solidFill>
              <a:highlight>
                <a:srgbClr val="FFFFFF"/>
              </a:highlight>
            </a:endParaRPr>
          </a:p>
          <a:p>
            <a:pPr marL="457200" lvl="0" indent="-330200" algn="l" rtl="0">
              <a:lnSpc>
                <a:spcPct val="100000"/>
              </a:lnSpc>
              <a:spcBef>
                <a:spcPts val="0"/>
              </a:spcBef>
              <a:spcAft>
                <a:spcPts val="0"/>
              </a:spcAft>
              <a:buClr>
                <a:srgbClr val="222222"/>
              </a:buClr>
              <a:buSzPts val="1600"/>
              <a:buChar char="●"/>
            </a:pPr>
            <a:r>
              <a:rPr lang="en" sz="1600">
                <a:solidFill>
                  <a:srgbClr val="222222"/>
                </a:solidFill>
                <a:highlight>
                  <a:srgbClr val="FFFFFF"/>
                </a:highlight>
              </a:rPr>
              <a:t>2nd Annual Staff Blood Pressure Clinic (Juniors)</a:t>
            </a:r>
            <a:endParaRPr sz="1600">
              <a:solidFill>
                <a:srgbClr val="222222"/>
              </a:solidFill>
              <a:highlight>
                <a:srgbClr val="FFFFFF"/>
              </a:highlight>
            </a:endParaRPr>
          </a:p>
          <a:p>
            <a:pPr marL="0" lvl="0" indent="0" algn="l" rtl="0">
              <a:spcBef>
                <a:spcPts val="1000"/>
              </a:spcBef>
              <a:spcAft>
                <a:spcPts val="1200"/>
              </a:spcAft>
              <a:buNone/>
            </a:pPr>
            <a:endParaRPr/>
          </a:p>
        </p:txBody>
      </p:sp>
      <p:pic>
        <p:nvPicPr>
          <p:cNvPr id="112" name="Google Shape;112;p18"/>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13" name="Google Shape;113;p18"/>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14" name="Google Shape;114;p18"/>
          <p:cNvSpPr txBox="1"/>
          <p:nvPr/>
        </p:nvSpPr>
        <p:spPr>
          <a:xfrm>
            <a:off x="3575900" y="2583050"/>
            <a:ext cx="5703900" cy="246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None/>
            </a:pPr>
            <a:r>
              <a:rPr lang="en" sz="1600" b="1">
                <a:solidFill>
                  <a:srgbClr val="222222"/>
                </a:solidFill>
                <a:highlight>
                  <a:srgbClr val="FFFFFF"/>
                </a:highlight>
              </a:rPr>
              <a:t>Allied Health</a:t>
            </a:r>
            <a:endParaRPr sz="1600" b="1">
              <a:solidFill>
                <a:srgbClr val="222222"/>
              </a:solidFill>
              <a:highlight>
                <a:srgbClr val="FFFFFF"/>
              </a:highlight>
            </a:endParaRPr>
          </a:p>
          <a:p>
            <a:pPr marL="457200" lvl="0" indent="-330200" algn="l" rtl="0">
              <a:spcBef>
                <a:spcPts val="0"/>
              </a:spcBef>
              <a:spcAft>
                <a:spcPts val="0"/>
              </a:spcAft>
              <a:buClr>
                <a:srgbClr val="222222"/>
              </a:buClr>
              <a:buSzPts val="1600"/>
              <a:buChar char="●"/>
            </a:pPr>
            <a:r>
              <a:rPr lang="en" sz="1600">
                <a:solidFill>
                  <a:srgbClr val="222222"/>
                </a:solidFill>
                <a:highlight>
                  <a:srgbClr val="FFFFFF"/>
                </a:highlight>
              </a:rPr>
              <a:t>Juniors have started their clinical, working towards the required hours to take the state exam, and have earned their BLS CPR Certification.</a:t>
            </a:r>
            <a:endParaRPr sz="1600">
              <a:solidFill>
                <a:srgbClr val="222222"/>
              </a:solidFill>
              <a:highlight>
                <a:srgbClr val="FFFFFF"/>
              </a:highlight>
            </a:endParaRPr>
          </a:p>
          <a:p>
            <a:pPr marL="457200" lvl="0" indent="-361950" algn="l" rtl="0">
              <a:spcBef>
                <a:spcPts val="0"/>
              </a:spcBef>
              <a:spcAft>
                <a:spcPts val="0"/>
              </a:spcAft>
              <a:buClr>
                <a:srgbClr val="222222"/>
              </a:buClr>
              <a:buSzPts val="2100"/>
              <a:buChar char="●"/>
            </a:pPr>
            <a:r>
              <a:rPr lang="en" sz="1600">
                <a:solidFill>
                  <a:srgbClr val="222222"/>
                </a:solidFill>
                <a:highlight>
                  <a:srgbClr val="FFFFFF"/>
                </a:highlight>
              </a:rPr>
              <a:t>Sophomores have researched and demonstrated how they would care for and educate their patient in order to achieve the best outcomes (evidence based research best practices and how they are utilized and applied in healthcare).</a:t>
            </a:r>
            <a:endParaRPr sz="2100">
              <a:solidFill>
                <a:srgbClr val="222222"/>
              </a:solidFill>
              <a:highlight>
                <a:srgbClr val="FFFFFF"/>
              </a:highlight>
            </a:endParaRPr>
          </a:p>
          <a:p>
            <a:pPr marL="0" lvl="0" indent="0" algn="l" rtl="0">
              <a:spcBef>
                <a:spcPts val="0"/>
              </a:spcBef>
              <a:spcAft>
                <a:spcPts val="0"/>
              </a:spcAft>
              <a:buNone/>
            </a:pPr>
            <a:endParaRPr sz="1600">
              <a:solidFill>
                <a:srgbClr val="222222"/>
              </a:solidFill>
              <a:highlight>
                <a:srgbClr val="FFFFFF"/>
              </a:highlight>
            </a:endParaRPr>
          </a:p>
        </p:txBody>
      </p:sp>
      <p:sp>
        <p:nvSpPr>
          <p:cNvPr id="115" name="Google Shape;115;p18"/>
          <p:cNvSpPr txBox="1"/>
          <p:nvPr/>
        </p:nvSpPr>
        <p:spPr>
          <a:xfrm>
            <a:off x="233825" y="2897100"/>
            <a:ext cx="2800800" cy="200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116" name="Google Shape;116;p18"/>
          <p:cNvPicPr preferRelativeResize="0"/>
          <p:nvPr/>
        </p:nvPicPr>
        <p:blipFill>
          <a:blip r:embed="rId4">
            <a:alphaModFix/>
          </a:blip>
          <a:stretch>
            <a:fillRect/>
          </a:stretch>
        </p:blipFill>
        <p:spPr>
          <a:xfrm>
            <a:off x="129925" y="2421787"/>
            <a:ext cx="3445974" cy="2631174"/>
          </a:xfrm>
          <a:prstGeom prst="rect">
            <a:avLst/>
          </a:prstGeom>
          <a:noFill/>
          <a:ln>
            <a:noFill/>
          </a:ln>
        </p:spPr>
      </p:pic>
      <p:pic>
        <p:nvPicPr>
          <p:cNvPr id="117" name="Google Shape;117;p18"/>
          <p:cNvPicPr preferRelativeResize="0"/>
          <p:nvPr/>
        </p:nvPicPr>
        <p:blipFill>
          <a:blip r:embed="rId5">
            <a:alphaModFix/>
          </a:blip>
          <a:stretch>
            <a:fillRect/>
          </a:stretch>
        </p:blipFill>
        <p:spPr>
          <a:xfrm>
            <a:off x="5269950" y="1233200"/>
            <a:ext cx="3562350" cy="1565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123" name="Google Shape;123;p19"/>
          <p:cNvSpPr txBox="1">
            <a:spLocks noGrp="1"/>
          </p:cNvSpPr>
          <p:nvPr>
            <p:ph type="body" idx="1"/>
          </p:nvPr>
        </p:nvSpPr>
        <p:spPr>
          <a:xfrm>
            <a:off x="311700" y="1149725"/>
            <a:ext cx="8520600" cy="3733500"/>
          </a:xfrm>
          <a:prstGeom prst="rect">
            <a:avLst/>
          </a:prstGeom>
        </p:spPr>
        <p:txBody>
          <a:bodyPr spcFirstLastPara="1" wrap="square" lIns="91425" tIns="91425" rIns="91425" bIns="91425" anchor="t" anchorCtr="0">
            <a:normAutofit/>
          </a:bodyPr>
          <a:lstStyle/>
          <a:p>
            <a:pPr marL="457200" lvl="0" indent="0" algn="l" rtl="0">
              <a:spcBef>
                <a:spcPts val="1000"/>
              </a:spcBef>
              <a:spcAft>
                <a:spcPts val="0"/>
              </a:spcAft>
              <a:buNone/>
            </a:pPr>
            <a:r>
              <a:rPr lang="en" sz="1600" b="1">
                <a:solidFill>
                  <a:srgbClr val="222222"/>
                </a:solidFill>
                <a:highlight>
                  <a:srgbClr val="FFFFFF"/>
                </a:highlight>
              </a:rPr>
              <a:t>PSHS Marketing</a:t>
            </a:r>
            <a:endParaRPr sz="1600">
              <a:solidFill>
                <a:srgbClr val="222222"/>
              </a:solidFill>
              <a:highlight>
                <a:srgbClr val="FFFFFF"/>
              </a:highlight>
            </a:endParaRPr>
          </a:p>
          <a:p>
            <a:pPr marL="457200" lvl="0" indent="-330200" algn="l" rtl="0">
              <a:lnSpc>
                <a:spcPct val="100000"/>
              </a:lnSpc>
              <a:spcBef>
                <a:spcPts val="1000"/>
              </a:spcBef>
              <a:spcAft>
                <a:spcPts val="0"/>
              </a:spcAft>
              <a:buClr>
                <a:srgbClr val="222222"/>
              </a:buClr>
              <a:buSzPts val="1600"/>
              <a:buChar char="●"/>
            </a:pPr>
            <a:r>
              <a:rPr lang="en" sz="1600">
                <a:solidFill>
                  <a:srgbClr val="222222"/>
                </a:solidFill>
                <a:highlight>
                  <a:srgbClr val="FFFFFF"/>
                </a:highlight>
              </a:rPr>
              <a:t>Seniors ran the annual Lights of Hope event and raised over $5k for Beth Israel Deaconess Cancer Center. </a:t>
            </a:r>
            <a:endParaRPr sz="1600">
              <a:solidFill>
                <a:srgbClr val="222222"/>
              </a:solidFill>
              <a:highlight>
                <a:srgbClr val="FFFFFF"/>
              </a:highlight>
            </a:endParaRPr>
          </a:p>
          <a:p>
            <a:pPr marL="457200" lvl="0" indent="-330200" algn="l" rtl="0">
              <a:lnSpc>
                <a:spcPct val="100000"/>
              </a:lnSpc>
              <a:spcBef>
                <a:spcPts val="0"/>
              </a:spcBef>
              <a:spcAft>
                <a:spcPts val="0"/>
              </a:spcAft>
              <a:buClr>
                <a:srgbClr val="222222"/>
              </a:buClr>
              <a:buSzPts val="1600"/>
              <a:buChar char="●"/>
            </a:pPr>
            <a:r>
              <a:rPr lang="en" sz="1600">
                <a:solidFill>
                  <a:srgbClr val="222222"/>
                </a:solidFill>
                <a:highlight>
                  <a:srgbClr val="FFFFFF"/>
                </a:highlight>
              </a:rPr>
              <a:t>Marketing students competed at DECA districts in Falmouth and brought home 24 medals and 22 trophies</a:t>
            </a:r>
            <a:endParaRPr sz="1600">
              <a:solidFill>
                <a:srgbClr val="222222"/>
              </a:solidFill>
              <a:highlight>
                <a:srgbClr val="FFFFFF"/>
              </a:highlight>
            </a:endParaRPr>
          </a:p>
          <a:p>
            <a:pPr marL="0" lvl="0" indent="0" algn="l" rtl="0">
              <a:spcBef>
                <a:spcPts val="1000"/>
              </a:spcBef>
              <a:spcAft>
                <a:spcPts val="1200"/>
              </a:spcAft>
              <a:buNone/>
            </a:pPr>
            <a:endParaRPr/>
          </a:p>
        </p:txBody>
      </p:sp>
      <p:pic>
        <p:nvPicPr>
          <p:cNvPr id="124" name="Google Shape;124;p19"/>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25" name="Google Shape;125;p19"/>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26" name="Google Shape;126;p19"/>
          <p:cNvSpPr txBox="1"/>
          <p:nvPr/>
        </p:nvSpPr>
        <p:spPr>
          <a:xfrm>
            <a:off x="3440100" y="2375850"/>
            <a:ext cx="5703900" cy="271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None/>
            </a:pPr>
            <a:r>
              <a:rPr lang="en" sz="1600" b="1">
                <a:solidFill>
                  <a:srgbClr val="222222"/>
                </a:solidFill>
                <a:highlight>
                  <a:srgbClr val="FFFFFF"/>
                </a:highlight>
              </a:rPr>
              <a:t>PNHS Marketing</a:t>
            </a:r>
            <a:endParaRPr sz="1600" b="1">
              <a:solidFill>
                <a:srgbClr val="222222"/>
              </a:solidFill>
              <a:highlight>
                <a:srgbClr val="FFFFFF"/>
              </a:highlight>
            </a:endParaRPr>
          </a:p>
          <a:p>
            <a:pPr marL="457200" lvl="0" indent="-279400" algn="l" rtl="0">
              <a:spcBef>
                <a:spcPts val="0"/>
              </a:spcBef>
              <a:spcAft>
                <a:spcPts val="0"/>
              </a:spcAft>
              <a:buClr>
                <a:schemeClr val="dk1"/>
              </a:buClr>
              <a:buSzPts val="800"/>
              <a:buChar char="●"/>
            </a:pPr>
            <a:r>
              <a:rPr lang="en" sz="1600">
                <a:solidFill>
                  <a:schemeClr val="dk1"/>
                </a:solidFill>
              </a:rPr>
              <a:t>140 students competed at the DECA District Competition with 67 students qualifying to compete at the MA DECA State Career Development Conference held in Boston next month.</a:t>
            </a:r>
            <a:endParaRPr sz="1600">
              <a:solidFill>
                <a:schemeClr val="dk1"/>
              </a:solidFill>
            </a:endParaRPr>
          </a:p>
          <a:p>
            <a:pPr marL="457200" lvl="0" indent="-279400" algn="l" rtl="0">
              <a:spcBef>
                <a:spcPts val="0"/>
              </a:spcBef>
              <a:spcAft>
                <a:spcPts val="0"/>
              </a:spcAft>
              <a:buClr>
                <a:schemeClr val="dk1"/>
              </a:buClr>
              <a:buSzPts val="800"/>
              <a:buChar char="●"/>
            </a:pPr>
            <a:r>
              <a:rPr lang="en" sz="1600">
                <a:solidFill>
                  <a:schemeClr val="dk1"/>
                </a:solidFill>
              </a:rPr>
              <a:t>Senior project theme is giving back to the community and includes: combating eating disorders, introducing personal finance to middle school students, suicide prevention and awareness, creating marketing campaigns for local businesses and climate change awareness </a:t>
            </a:r>
            <a:endParaRPr sz="2400">
              <a:solidFill>
                <a:srgbClr val="1C4587"/>
              </a:solidFill>
            </a:endParaRPr>
          </a:p>
          <a:p>
            <a:pPr marL="457200" lvl="0" indent="0" algn="l" rtl="0">
              <a:spcBef>
                <a:spcPts val="0"/>
              </a:spcBef>
              <a:spcAft>
                <a:spcPts val="0"/>
              </a:spcAft>
              <a:buNone/>
            </a:pPr>
            <a:endParaRPr sz="1600">
              <a:solidFill>
                <a:schemeClr val="dk1"/>
              </a:solidFill>
            </a:endParaRPr>
          </a:p>
          <a:p>
            <a:pPr marL="0" lvl="0" indent="0" algn="l" rtl="0">
              <a:spcBef>
                <a:spcPts val="0"/>
              </a:spcBef>
              <a:spcAft>
                <a:spcPts val="0"/>
              </a:spcAft>
              <a:buNone/>
            </a:pPr>
            <a:endParaRPr sz="2100">
              <a:solidFill>
                <a:srgbClr val="222222"/>
              </a:solidFill>
              <a:highlight>
                <a:srgbClr val="FFFFFF"/>
              </a:highlight>
            </a:endParaRPr>
          </a:p>
          <a:p>
            <a:pPr marL="0" lvl="0" indent="0" algn="l" rtl="0">
              <a:spcBef>
                <a:spcPts val="0"/>
              </a:spcBef>
              <a:spcAft>
                <a:spcPts val="0"/>
              </a:spcAft>
              <a:buNone/>
            </a:pPr>
            <a:endParaRPr sz="1600">
              <a:solidFill>
                <a:srgbClr val="222222"/>
              </a:solidFill>
              <a:highlight>
                <a:srgbClr val="FFFFFF"/>
              </a:highlight>
            </a:endParaRPr>
          </a:p>
        </p:txBody>
      </p:sp>
      <p:sp>
        <p:nvSpPr>
          <p:cNvPr id="127" name="Google Shape;127;p19"/>
          <p:cNvSpPr txBox="1"/>
          <p:nvPr/>
        </p:nvSpPr>
        <p:spPr>
          <a:xfrm>
            <a:off x="233825" y="2897100"/>
            <a:ext cx="2800800" cy="200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128" name="Google Shape;128;p19"/>
          <p:cNvPicPr preferRelativeResize="0"/>
          <p:nvPr/>
        </p:nvPicPr>
        <p:blipFill>
          <a:blip r:embed="rId4">
            <a:alphaModFix/>
          </a:blip>
          <a:stretch>
            <a:fillRect/>
          </a:stretch>
        </p:blipFill>
        <p:spPr>
          <a:xfrm>
            <a:off x="141250" y="2708263"/>
            <a:ext cx="3298852" cy="2380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134" name="Google Shape;134;p20"/>
          <p:cNvSpPr txBox="1">
            <a:spLocks noGrp="1"/>
          </p:cNvSpPr>
          <p:nvPr>
            <p:ph type="body" idx="1"/>
          </p:nvPr>
        </p:nvSpPr>
        <p:spPr>
          <a:xfrm>
            <a:off x="4724775" y="1149725"/>
            <a:ext cx="4283400" cy="3733500"/>
          </a:xfrm>
          <a:prstGeom prst="rect">
            <a:avLst/>
          </a:prstGeom>
        </p:spPr>
        <p:txBody>
          <a:bodyPr spcFirstLastPara="1" wrap="square" lIns="91425" tIns="91425" rIns="91425" bIns="91425" anchor="t" anchorCtr="0">
            <a:normAutofit fontScale="70000"/>
          </a:bodyPr>
          <a:lstStyle/>
          <a:p>
            <a:pPr marL="0" lvl="0" indent="0" algn="l" rtl="0">
              <a:lnSpc>
                <a:spcPct val="100000"/>
              </a:lnSpc>
              <a:spcBef>
                <a:spcPts val="1000"/>
              </a:spcBef>
              <a:spcAft>
                <a:spcPts val="0"/>
              </a:spcAft>
              <a:buNone/>
            </a:pPr>
            <a:r>
              <a:rPr lang="en" sz="2300" b="1">
                <a:solidFill>
                  <a:srgbClr val="222222"/>
                </a:solidFill>
                <a:highlight>
                  <a:srgbClr val="FFFFFF"/>
                </a:highlight>
              </a:rPr>
              <a:t>Facilities Management</a:t>
            </a:r>
            <a:endParaRPr sz="2300" b="1">
              <a:solidFill>
                <a:srgbClr val="222222"/>
              </a:solidFill>
              <a:highlight>
                <a:srgbClr val="FFFFFF"/>
              </a:highlight>
            </a:endParaRPr>
          </a:p>
          <a:p>
            <a:pPr marL="457200" lvl="0" indent="-320719" algn="l" rtl="0">
              <a:lnSpc>
                <a:spcPct val="100000"/>
              </a:lnSpc>
              <a:spcBef>
                <a:spcPts val="1000"/>
              </a:spcBef>
              <a:spcAft>
                <a:spcPts val="0"/>
              </a:spcAft>
              <a:buClr>
                <a:srgbClr val="222222"/>
              </a:buClr>
              <a:buSzPct val="100000"/>
              <a:buChar char="●"/>
            </a:pPr>
            <a:r>
              <a:rPr lang="en" sz="2072">
                <a:solidFill>
                  <a:srgbClr val="222222"/>
                </a:solidFill>
                <a:highlight>
                  <a:srgbClr val="FFFFFF"/>
                </a:highlight>
              </a:rPr>
              <a:t>All students OSHA 10 Construction Certified</a:t>
            </a:r>
            <a:endParaRPr sz="2072">
              <a:solidFill>
                <a:srgbClr val="222222"/>
              </a:solidFill>
              <a:highlight>
                <a:srgbClr val="FFFFFF"/>
              </a:highlight>
            </a:endParaRPr>
          </a:p>
          <a:p>
            <a:pPr marL="457200" lvl="0" indent="-320719" algn="l" rtl="0">
              <a:lnSpc>
                <a:spcPct val="100000"/>
              </a:lnSpc>
              <a:spcBef>
                <a:spcPts val="0"/>
              </a:spcBef>
              <a:spcAft>
                <a:spcPts val="0"/>
              </a:spcAft>
              <a:buClr>
                <a:srgbClr val="222222"/>
              </a:buClr>
              <a:buSzPct val="100000"/>
              <a:buChar char="●"/>
            </a:pPr>
            <a:r>
              <a:rPr lang="en" sz="2072">
                <a:solidFill>
                  <a:srgbClr val="222222"/>
                </a:solidFill>
                <a:highlight>
                  <a:srgbClr val="FFFFFF"/>
                </a:highlight>
              </a:rPr>
              <a:t>Drywall &amp; drywall repairs, painting intro, interior finish carpentry, tile install &amp; repairs </a:t>
            </a:r>
            <a:endParaRPr sz="2072">
              <a:solidFill>
                <a:srgbClr val="222222"/>
              </a:solidFill>
              <a:highlight>
                <a:srgbClr val="FFFFFF"/>
              </a:highlight>
            </a:endParaRPr>
          </a:p>
          <a:p>
            <a:pPr marL="457200" lvl="0" indent="-320719" algn="l" rtl="0">
              <a:lnSpc>
                <a:spcPct val="100000"/>
              </a:lnSpc>
              <a:spcBef>
                <a:spcPts val="0"/>
              </a:spcBef>
              <a:spcAft>
                <a:spcPts val="0"/>
              </a:spcAft>
              <a:buClr>
                <a:srgbClr val="222222"/>
              </a:buClr>
              <a:buSzPct val="100000"/>
              <a:buChar char="●"/>
            </a:pPr>
            <a:r>
              <a:rPr lang="en" sz="2072">
                <a:solidFill>
                  <a:srgbClr val="222222"/>
                </a:solidFill>
                <a:highlight>
                  <a:srgbClr val="FFFFFF"/>
                </a:highlight>
              </a:rPr>
              <a:t>Joint project with Engineering students to design &amp; build trebuchets.</a:t>
            </a:r>
            <a:endParaRPr sz="2072">
              <a:solidFill>
                <a:srgbClr val="222222"/>
              </a:solidFill>
              <a:highlight>
                <a:srgbClr val="FFFFFF"/>
              </a:highlight>
            </a:endParaRPr>
          </a:p>
          <a:p>
            <a:pPr marL="457200" lvl="0" indent="-320719" algn="l" rtl="0">
              <a:lnSpc>
                <a:spcPct val="100000"/>
              </a:lnSpc>
              <a:spcBef>
                <a:spcPts val="0"/>
              </a:spcBef>
              <a:spcAft>
                <a:spcPts val="0"/>
              </a:spcAft>
              <a:buClr>
                <a:srgbClr val="222222"/>
              </a:buClr>
              <a:buSzPct val="100000"/>
              <a:buChar char="●"/>
            </a:pPr>
            <a:r>
              <a:rPr lang="en" sz="2072">
                <a:solidFill>
                  <a:srgbClr val="222222"/>
                </a:solidFill>
                <a:highlight>
                  <a:srgbClr val="FFFFFF"/>
                </a:highlight>
              </a:rPr>
              <a:t>Team builds, steel pipe work, individual senior project work,building management systems &amp; controls</a:t>
            </a:r>
            <a:endParaRPr sz="2072">
              <a:solidFill>
                <a:srgbClr val="222222"/>
              </a:solidFill>
              <a:highlight>
                <a:srgbClr val="FFFFFF"/>
              </a:highlight>
            </a:endParaRPr>
          </a:p>
          <a:p>
            <a:pPr marL="457200" lvl="0" indent="-322662" algn="l" rtl="0">
              <a:lnSpc>
                <a:spcPct val="111111"/>
              </a:lnSpc>
              <a:spcBef>
                <a:spcPts val="0"/>
              </a:spcBef>
              <a:spcAft>
                <a:spcPts val="0"/>
              </a:spcAft>
              <a:buClr>
                <a:srgbClr val="222222"/>
              </a:buClr>
              <a:buSzPct val="100000"/>
              <a:buChar char="●"/>
            </a:pPr>
            <a:r>
              <a:rPr lang="en" sz="2116">
                <a:solidFill>
                  <a:srgbClr val="1A2E3B"/>
                </a:solidFill>
                <a:highlight>
                  <a:srgbClr val="FFFFFF"/>
                </a:highlight>
              </a:rPr>
              <a:t>2023 SkillsUSA National Champion: Facilithon - Annalise Lopes</a:t>
            </a:r>
            <a:endParaRPr sz="2116">
              <a:solidFill>
                <a:srgbClr val="1A2E3B"/>
              </a:solidFill>
              <a:highlight>
                <a:srgbClr val="FFFFFF"/>
              </a:highlight>
            </a:endParaRPr>
          </a:p>
          <a:p>
            <a:pPr marL="457200" lvl="0" indent="0" algn="l" rtl="0">
              <a:lnSpc>
                <a:spcPct val="100000"/>
              </a:lnSpc>
              <a:spcBef>
                <a:spcPts val="1000"/>
              </a:spcBef>
              <a:spcAft>
                <a:spcPts val="0"/>
              </a:spcAft>
              <a:buNone/>
            </a:pPr>
            <a:endParaRPr sz="1400">
              <a:solidFill>
                <a:srgbClr val="222222"/>
              </a:solidFill>
              <a:highlight>
                <a:srgbClr val="FFFFFF"/>
              </a:highlight>
            </a:endParaRPr>
          </a:p>
          <a:p>
            <a:pPr marL="914400" lvl="0" indent="0" algn="l" rtl="0">
              <a:lnSpc>
                <a:spcPct val="100000"/>
              </a:lnSpc>
              <a:spcBef>
                <a:spcPts val="1000"/>
              </a:spcBef>
              <a:spcAft>
                <a:spcPts val="0"/>
              </a:spcAft>
              <a:buNone/>
            </a:pPr>
            <a:endParaRPr sz="1400">
              <a:solidFill>
                <a:srgbClr val="222222"/>
              </a:solidFill>
              <a:highlight>
                <a:srgbClr val="FFFFFF"/>
              </a:highlight>
            </a:endParaRPr>
          </a:p>
          <a:p>
            <a:pPr marL="0" lvl="0" indent="0" algn="l" rtl="0">
              <a:spcBef>
                <a:spcPts val="1000"/>
              </a:spcBef>
              <a:spcAft>
                <a:spcPts val="1200"/>
              </a:spcAft>
              <a:buNone/>
            </a:pPr>
            <a:endParaRPr/>
          </a:p>
        </p:txBody>
      </p:sp>
      <p:pic>
        <p:nvPicPr>
          <p:cNvPr id="135" name="Google Shape;135;p20"/>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36" name="Google Shape;136;p20"/>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37" name="Google Shape;137;p20"/>
          <p:cNvSpPr txBox="1"/>
          <p:nvPr/>
        </p:nvSpPr>
        <p:spPr>
          <a:xfrm>
            <a:off x="233825" y="2897100"/>
            <a:ext cx="2800800" cy="200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138" name="Google Shape;138;p20"/>
          <p:cNvPicPr preferRelativeResize="0"/>
          <p:nvPr/>
        </p:nvPicPr>
        <p:blipFill>
          <a:blip r:embed="rId4">
            <a:alphaModFix/>
          </a:blip>
          <a:stretch>
            <a:fillRect/>
          </a:stretch>
        </p:blipFill>
        <p:spPr>
          <a:xfrm>
            <a:off x="0" y="1257225"/>
            <a:ext cx="4572000" cy="3886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ctr" rtl="0">
              <a:spcBef>
                <a:spcPts val="0"/>
              </a:spcBef>
              <a:spcAft>
                <a:spcPts val="0"/>
              </a:spcAft>
              <a:buNone/>
            </a:pPr>
            <a:endParaRPr b="1"/>
          </a:p>
          <a:p>
            <a:pPr marL="0" lvl="0" indent="0" algn="l" rtl="0">
              <a:spcBef>
                <a:spcPts val="0"/>
              </a:spcBef>
              <a:spcAft>
                <a:spcPts val="0"/>
              </a:spcAft>
              <a:buNone/>
            </a:pPr>
            <a:endParaRPr/>
          </a:p>
        </p:txBody>
      </p:sp>
      <p:sp>
        <p:nvSpPr>
          <p:cNvPr id="144" name="Google Shape;144;p21"/>
          <p:cNvSpPr txBox="1">
            <a:spLocks noGrp="1"/>
          </p:cNvSpPr>
          <p:nvPr>
            <p:ph type="body" idx="1"/>
          </p:nvPr>
        </p:nvSpPr>
        <p:spPr>
          <a:xfrm>
            <a:off x="3283650" y="1017725"/>
            <a:ext cx="3059700" cy="3993900"/>
          </a:xfrm>
          <a:prstGeom prst="rect">
            <a:avLst/>
          </a:prstGeom>
        </p:spPr>
        <p:txBody>
          <a:bodyPr spcFirstLastPara="1" wrap="square" lIns="91425" tIns="91425" rIns="91425" bIns="91425" anchor="t" anchorCtr="0">
            <a:normAutofit fontScale="25000" lnSpcReduction="20000"/>
          </a:bodyPr>
          <a:lstStyle/>
          <a:p>
            <a:pPr marL="0" lvl="0" indent="0" algn="ctr" rtl="0">
              <a:lnSpc>
                <a:spcPct val="100000"/>
              </a:lnSpc>
              <a:spcBef>
                <a:spcPts val="1000"/>
              </a:spcBef>
              <a:spcAft>
                <a:spcPts val="0"/>
              </a:spcAft>
              <a:buNone/>
            </a:pPr>
            <a:r>
              <a:rPr lang="en" sz="6400" b="1">
                <a:solidFill>
                  <a:srgbClr val="222222"/>
                </a:solidFill>
                <a:highlight>
                  <a:srgbClr val="FFFFFF"/>
                </a:highlight>
              </a:rPr>
              <a:t>Cooperative Education </a:t>
            </a:r>
            <a:endParaRPr sz="6400" b="1">
              <a:solidFill>
                <a:srgbClr val="222222"/>
              </a:solidFill>
              <a:highlight>
                <a:srgbClr val="FFFFFF"/>
              </a:highlight>
            </a:endParaRPr>
          </a:p>
          <a:p>
            <a:pPr marL="457200" lvl="0" indent="-303258" algn="l" rtl="0">
              <a:spcBef>
                <a:spcPts val="1000"/>
              </a:spcBef>
              <a:spcAft>
                <a:spcPts val="0"/>
              </a:spcAft>
              <a:buClr>
                <a:srgbClr val="222222"/>
              </a:buClr>
              <a:buSzPct val="71399"/>
              <a:buChar char="●"/>
            </a:pPr>
            <a:r>
              <a:rPr lang="en" sz="6586">
                <a:solidFill>
                  <a:schemeClr val="dk1"/>
                </a:solidFill>
              </a:rPr>
              <a:t>70 students</a:t>
            </a:r>
            <a:r>
              <a:rPr lang="en" sz="4186">
                <a:solidFill>
                  <a:schemeClr val="dk1"/>
                </a:solidFill>
              </a:rPr>
              <a:t> </a:t>
            </a:r>
            <a:endParaRPr sz="4186">
              <a:solidFill>
                <a:schemeClr val="dk1"/>
              </a:solidFill>
            </a:endParaRPr>
          </a:p>
          <a:p>
            <a:pPr marL="457200" lvl="0" indent="-303258" algn="l" rtl="0">
              <a:spcBef>
                <a:spcPts val="0"/>
              </a:spcBef>
              <a:spcAft>
                <a:spcPts val="0"/>
              </a:spcAft>
              <a:buClr>
                <a:srgbClr val="222222"/>
              </a:buClr>
              <a:buSzPct val="71399"/>
              <a:buChar char="●"/>
            </a:pPr>
            <a:r>
              <a:rPr lang="en" sz="6586">
                <a:solidFill>
                  <a:schemeClr val="dk1"/>
                </a:solidFill>
              </a:rPr>
              <a:t>New employers: Plymouth Chamber,Blue Bear Plumbing and Beantown of Plymouth.</a:t>
            </a:r>
            <a:r>
              <a:rPr lang="en" sz="4186">
                <a:solidFill>
                  <a:schemeClr val="dk1"/>
                </a:solidFill>
              </a:rPr>
              <a:t> </a:t>
            </a:r>
            <a:endParaRPr sz="4186">
              <a:solidFill>
                <a:schemeClr val="dk1"/>
              </a:solidFill>
            </a:endParaRPr>
          </a:p>
          <a:p>
            <a:pPr marL="457200" lvl="0" indent="-303258" algn="l" rtl="0">
              <a:spcBef>
                <a:spcPts val="0"/>
              </a:spcBef>
              <a:spcAft>
                <a:spcPts val="0"/>
              </a:spcAft>
              <a:buClr>
                <a:srgbClr val="222222"/>
              </a:buClr>
              <a:buSzPct val="71399"/>
              <a:buChar char="●"/>
            </a:pPr>
            <a:r>
              <a:rPr lang="en" sz="6586">
                <a:solidFill>
                  <a:schemeClr val="dk1"/>
                </a:solidFill>
              </a:rPr>
              <a:t>Six Cosmetology students placed @ area salons: Charles David &amp; Rejuvenations (new MA </a:t>
            </a:r>
            <a:r>
              <a:rPr lang="en" sz="4186">
                <a:solidFill>
                  <a:schemeClr val="dk1"/>
                </a:solidFill>
              </a:rPr>
              <a:t> </a:t>
            </a:r>
            <a:r>
              <a:rPr lang="en" sz="6586">
                <a:solidFill>
                  <a:schemeClr val="dk1"/>
                </a:solidFill>
              </a:rPr>
              <a:t>Apprenticeship Program)</a:t>
            </a:r>
            <a:endParaRPr sz="6586">
              <a:solidFill>
                <a:schemeClr val="dk1"/>
              </a:solidFill>
            </a:endParaRPr>
          </a:p>
          <a:p>
            <a:pPr marL="457200" lvl="0" indent="-330200" algn="l" rtl="0">
              <a:spcBef>
                <a:spcPts val="0"/>
              </a:spcBef>
              <a:spcAft>
                <a:spcPts val="0"/>
              </a:spcAft>
              <a:buClr>
                <a:srgbClr val="222222"/>
              </a:buClr>
              <a:buSzPct val="100000"/>
              <a:buChar char="●"/>
            </a:pPr>
            <a:r>
              <a:rPr lang="en" sz="6400">
                <a:solidFill>
                  <a:schemeClr val="dk1"/>
                </a:solidFill>
              </a:rPr>
              <a:t>Thankful for our employers!  Unmatched, hands-on, real life work experiences.  </a:t>
            </a:r>
            <a:endParaRPr sz="6400">
              <a:solidFill>
                <a:schemeClr val="dk1"/>
              </a:solidFill>
            </a:endParaRPr>
          </a:p>
          <a:p>
            <a:pPr marL="0" lvl="0" indent="0" algn="l" rtl="0">
              <a:spcBef>
                <a:spcPts val="0"/>
              </a:spcBef>
              <a:spcAft>
                <a:spcPts val="0"/>
              </a:spcAft>
              <a:buNone/>
            </a:pPr>
            <a:endParaRPr sz="1100">
              <a:solidFill>
                <a:schemeClr val="dk1"/>
              </a:solidFill>
            </a:endParaRPr>
          </a:p>
          <a:p>
            <a:pPr marL="457200" lvl="0" indent="0" algn="l" rtl="0">
              <a:lnSpc>
                <a:spcPct val="111111"/>
              </a:lnSpc>
              <a:spcBef>
                <a:spcPts val="0"/>
              </a:spcBef>
              <a:spcAft>
                <a:spcPts val="0"/>
              </a:spcAft>
              <a:buNone/>
            </a:pPr>
            <a:endParaRPr sz="1572">
              <a:solidFill>
                <a:srgbClr val="1A2E3B"/>
              </a:solidFill>
              <a:highlight>
                <a:srgbClr val="FFFFFF"/>
              </a:highlight>
            </a:endParaRPr>
          </a:p>
          <a:p>
            <a:pPr marL="457200" lvl="0" indent="0" algn="l" rtl="0">
              <a:lnSpc>
                <a:spcPct val="100000"/>
              </a:lnSpc>
              <a:spcBef>
                <a:spcPts val="1000"/>
              </a:spcBef>
              <a:spcAft>
                <a:spcPts val="0"/>
              </a:spcAft>
              <a:buNone/>
            </a:pPr>
            <a:endParaRPr sz="1400">
              <a:solidFill>
                <a:srgbClr val="222222"/>
              </a:solidFill>
              <a:highlight>
                <a:srgbClr val="FFFFFF"/>
              </a:highlight>
            </a:endParaRPr>
          </a:p>
          <a:p>
            <a:pPr marL="914400" lvl="0" indent="0" algn="l" rtl="0">
              <a:lnSpc>
                <a:spcPct val="100000"/>
              </a:lnSpc>
              <a:spcBef>
                <a:spcPts val="1000"/>
              </a:spcBef>
              <a:spcAft>
                <a:spcPts val="0"/>
              </a:spcAft>
              <a:buNone/>
            </a:pPr>
            <a:endParaRPr sz="1400">
              <a:solidFill>
                <a:srgbClr val="222222"/>
              </a:solidFill>
              <a:highlight>
                <a:srgbClr val="FFFFFF"/>
              </a:highlight>
            </a:endParaRPr>
          </a:p>
          <a:p>
            <a:pPr marL="0" lvl="0" indent="0" algn="l" rtl="0">
              <a:spcBef>
                <a:spcPts val="1000"/>
              </a:spcBef>
              <a:spcAft>
                <a:spcPts val="1200"/>
              </a:spcAft>
              <a:buNone/>
            </a:pPr>
            <a:endParaRPr/>
          </a:p>
        </p:txBody>
      </p:sp>
      <p:pic>
        <p:nvPicPr>
          <p:cNvPr id="145" name="Google Shape;145;p21"/>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46" name="Google Shape;146;p21"/>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47" name="Google Shape;147;p21"/>
          <p:cNvSpPr txBox="1"/>
          <p:nvPr/>
        </p:nvSpPr>
        <p:spPr>
          <a:xfrm>
            <a:off x="233825" y="2897100"/>
            <a:ext cx="2800800" cy="200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148" name="Google Shape;148;p21"/>
          <p:cNvPicPr preferRelativeResize="0"/>
          <p:nvPr/>
        </p:nvPicPr>
        <p:blipFill>
          <a:blip r:embed="rId4">
            <a:alphaModFix/>
          </a:blip>
          <a:stretch>
            <a:fillRect/>
          </a:stretch>
        </p:blipFill>
        <p:spPr>
          <a:xfrm>
            <a:off x="-15200" y="1149725"/>
            <a:ext cx="3298852" cy="3993775"/>
          </a:xfrm>
          <a:prstGeom prst="rect">
            <a:avLst/>
          </a:prstGeom>
          <a:noFill/>
          <a:ln>
            <a:noFill/>
          </a:ln>
        </p:spPr>
      </p:pic>
      <p:pic>
        <p:nvPicPr>
          <p:cNvPr id="149" name="Google Shape;149;p21"/>
          <p:cNvPicPr preferRelativeResize="0"/>
          <p:nvPr/>
        </p:nvPicPr>
        <p:blipFill>
          <a:blip r:embed="rId5">
            <a:alphaModFix/>
          </a:blip>
          <a:stretch>
            <a:fillRect/>
          </a:stretch>
        </p:blipFill>
        <p:spPr>
          <a:xfrm>
            <a:off x="6343200" y="1149725"/>
            <a:ext cx="2800800" cy="39937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l" rtl="0">
              <a:spcBef>
                <a:spcPts val="0"/>
              </a:spcBef>
              <a:spcAft>
                <a:spcPts val="0"/>
              </a:spcAft>
              <a:buNone/>
            </a:pPr>
            <a:endParaRPr/>
          </a:p>
        </p:txBody>
      </p:sp>
      <p:sp>
        <p:nvSpPr>
          <p:cNvPr id="155" name="Google Shape;155;p22"/>
          <p:cNvSpPr txBox="1">
            <a:spLocks noGrp="1"/>
          </p:cNvSpPr>
          <p:nvPr>
            <p:ph type="body" idx="1"/>
          </p:nvPr>
        </p:nvSpPr>
        <p:spPr>
          <a:xfrm>
            <a:off x="311700" y="1027625"/>
            <a:ext cx="8520600" cy="841200"/>
          </a:xfrm>
          <a:prstGeom prst="rect">
            <a:avLst/>
          </a:prstGeom>
        </p:spPr>
        <p:txBody>
          <a:bodyPr spcFirstLastPara="1" wrap="square" lIns="91425" tIns="91425" rIns="91425" bIns="91425" anchor="t" anchorCtr="0">
            <a:normAutofit fontScale="25000" lnSpcReduction="20000"/>
          </a:bodyPr>
          <a:lstStyle/>
          <a:p>
            <a:pPr marL="0" lvl="0" indent="0" algn="ctr" rtl="0">
              <a:lnSpc>
                <a:spcPct val="100000"/>
              </a:lnSpc>
              <a:spcBef>
                <a:spcPts val="0"/>
              </a:spcBef>
              <a:spcAft>
                <a:spcPts val="0"/>
              </a:spcAft>
              <a:buNone/>
            </a:pPr>
            <a:r>
              <a:rPr lang="en" sz="6400" b="1" i="1"/>
              <a:t>Pending</a:t>
            </a:r>
            <a:r>
              <a:rPr lang="en" sz="6400" b="1"/>
              <a:t> Grant for Equipment &amp; Infrastructure</a:t>
            </a:r>
            <a:endParaRPr sz="6400" b="1"/>
          </a:p>
          <a:p>
            <a:pPr marL="0" lvl="0" indent="0" algn="ctr" rtl="0">
              <a:lnSpc>
                <a:spcPct val="100000"/>
              </a:lnSpc>
              <a:spcBef>
                <a:spcPts val="1200"/>
              </a:spcBef>
              <a:spcAft>
                <a:spcPts val="0"/>
              </a:spcAft>
              <a:buNone/>
            </a:pPr>
            <a:r>
              <a:rPr lang="en" sz="6400" b="1" i="1"/>
              <a:t>“Staying up to date with workforce needs”</a:t>
            </a:r>
            <a:endParaRPr sz="6400" b="1" i="1"/>
          </a:p>
          <a:p>
            <a:pPr marL="0" lvl="0" indent="0" algn="ctr" rtl="0">
              <a:lnSpc>
                <a:spcPct val="100000"/>
              </a:lnSpc>
              <a:spcBef>
                <a:spcPts val="1200"/>
              </a:spcBef>
              <a:spcAft>
                <a:spcPts val="0"/>
              </a:spcAft>
              <a:buNone/>
            </a:pPr>
            <a:endParaRPr sz="6400"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l" rtl="0">
              <a:lnSpc>
                <a:spcPct val="100000"/>
              </a:lnSpc>
              <a:spcBef>
                <a:spcPts val="1200"/>
              </a:spcBef>
              <a:spcAft>
                <a:spcPts val="1200"/>
              </a:spcAft>
              <a:buNone/>
            </a:pPr>
            <a:endParaRPr/>
          </a:p>
        </p:txBody>
      </p:sp>
      <p:pic>
        <p:nvPicPr>
          <p:cNvPr id="156" name="Google Shape;156;p22"/>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57" name="Google Shape;157;p22"/>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58" name="Google Shape;158;p22"/>
          <p:cNvSpPr txBox="1"/>
          <p:nvPr/>
        </p:nvSpPr>
        <p:spPr>
          <a:xfrm>
            <a:off x="0" y="1781100"/>
            <a:ext cx="9144000" cy="336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chemeClr val="dk2"/>
                </a:solidFill>
              </a:rPr>
              <a:t>Massachusetts Skills Capital Grant Program</a:t>
            </a:r>
            <a:endParaRPr sz="1700" b="1">
              <a:solidFill>
                <a:schemeClr val="dk2"/>
              </a:solidFill>
            </a:endParaRPr>
          </a:p>
          <a:p>
            <a:pPr marL="457200" lvl="0" indent="0" algn="ctr" rtl="0">
              <a:spcBef>
                <a:spcPts val="0"/>
              </a:spcBef>
              <a:spcAft>
                <a:spcPts val="0"/>
              </a:spcAft>
              <a:buNone/>
            </a:pPr>
            <a:endParaRPr sz="1600">
              <a:solidFill>
                <a:schemeClr val="dk2"/>
              </a:solidFill>
            </a:endParaRPr>
          </a:p>
          <a:p>
            <a:pPr marL="457200" lvl="0" indent="0" algn="ctr" rtl="0">
              <a:spcBef>
                <a:spcPts val="0"/>
              </a:spcBef>
              <a:spcAft>
                <a:spcPts val="0"/>
              </a:spcAft>
              <a:buNone/>
            </a:pPr>
            <a:endParaRPr sz="1600">
              <a:solidFill>
                <a:schemeClr val="dk2"/>
              </a:solidFill>
            </a:endParaRPr>
          </a:p>
          <a:p>
            <a:pPr marL="0" lvl="0" indent="0" algn="ctr" rtl="0">
              <a:spcBef>
                <a:spcPts val="0"/>
              </a:spcBef>
              <a:spcAft>
                <a:spcPts val="0"/>
              </a:spcAft>
              <a:buNone/>
            </a:pPr>
            <a:endParaRPr sz="1600">
              <a:solidFill>
                <a:schemeClr val="dk2"/>
              </a:solidFill>
            </a:endParaRPr>
          </a:p>
          <a:p>
            <a:pPr marL="0" lvl="0" indent="0" algn="ctr" rtl="0">
              <a:spcBef>
                <a:spcPts val="0"/>
              </a:spcBef>
              <a:spcAft>
                <a:spcPts val="0"/>
              </a:spcAft>
              <a:buNone/>
            </a:pPr>
            <a:endParaRPr sz="1600">
              <a:solidFill>
                <a:schemeClr val="dk2"/>
              </a:solidFill>
            </a:endParaRPr>
          </a:p>
          <a:p>
            <a:pPr marL="0" lvl="0" indent="0" algn="ctr" rtl="0">
              <a:spcBef>
                <a:spcPts val="0"/>
              </a:spcBef>
              <a:spcAft>
                <a:spcPts val="0"/>
              </a:spcAft>
              <a:buNone/>
            </a:pPr>
            <a:endParaRPr sz="1600">
              <a:solidFill>
                <a:schemeClr val="dk2"/>
              </a:solidFill>
            </a:endParaRPr>
          </a:p>
          <a:p>
            <a:pPr marL="0" lvl="0" indent="0" algn="l" rtl="0">
              <a:spcBef>
                <a:spcPts val="0"/>
              </a:spcBef>
              <a:spcAft>
                <a:spcPts val="0"/>
              </a:spcAft>
              <a:buNone/>
            </a:pPr>
            <a:endParaRPr sz="1600" b="1">
              <a:solidFill>
                <a:schemeClr val="dk2"/>
              </a:solidFill>
            </a:endParaRPr>
          </a:p>
        </p:txBody>
      </p:sp>
      <p:pic>
        <p:nvPicPr>
          <p:cNvPr id="159" name="Google Shape;159;p22"/>
          <p:cNvPicPr preferRelativeResize="0"/>
          <p:nvPr/>
        </p:nvPicPr>
        <p:blipFill>
          <a:blip r:embed="rId4">
            <a:alphaModFix/>
          </a:blip>
          <a:stretch>
            <a:fillRect/>
          </a:stretch>
        </p:blipFill>
        <p:spPr>
          <a:xfrm>
            <a:off x="124325" y="2251700"/>
            <a:ext cx="2570875" cy="2525126"/>
          </a:xfrm>
          <a:prstGeom prst="rect">
            <a:avLst/>
          </a:prstGeom>
          <a:noFill/>
          <a:ln>
            <a:noFill/>
          </a:ln>
        </p:spPr>
      </p:pic>
      <p:sp>
        <p:nvSpPr>
          <p:cNvPr id="160" name="Google Shape;160;p22"/>
          <p:cNvSpPr txBox="1"/>
          <p:nvPr/>
        </p:nvSpPr>
        <p:spPr>
          <a:xfrm>
            <a:off x="2897700" y="2097825"/>
            <a:ext cx="3348600" cy="31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a:solidFill>
                  <a:schemeClr val="dk2"/>
                </a:solidFill>
              </a:rPr>
              <a:t>This grant, submitted in March of 2023, supports the update of the PSHS TV Studio</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Complete update of equipment that is original to the “old” PSHS studio (2010)</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Substantial funding, including In-Kind donations </a:t>
            </a:r>
            <a:endParaRPr sz="1600">
              <a:solidFill>
                <a:schemeClr val="dk2"/>
              </a:solidFill>
            </a:endParaRPr>
          </a:p>
          <a:p>
            <a:pPr marL="457200" lvl="0" indent="0" algn="ctr" rtl="0">
              <a:spcBef>
                <a:spcPts val="0"/>
              </a:spcBef>
              <a:spcAft>
                <a:spcPts val="0"/>
              </a:spcAft>
              <a:buNone/>
            </a:pPr>
            <a:endParaRPr sz="1800">
              <a:solidFill>
                <a:schemeClr val="dk2"/>
              </a:solidFill>
            </a:endParaRPr>
          </a:p>
        </p:txBody>
      </p:sp>
      <p:pic>
        <p:nvPicPr>
          <p:cNvPr id="161" name="Google Shape;161;p22"/>
          <p:cNvPicPr preferRelativeResize="0"/>
          <p:nvPr/>
        </p:nvPicPr>
        <p:blipFill>
          <a:blip r:embed="rId5">
            <a:alphaModFix/>
          </a:blip>
          <a:stretch>
            <a:fillRect/>
          </a:stretch>
        </p:blipFill>
        <p:spPr>
          <a:xfrm>
            <a:off x="6448800" y="2222125"/>
            <a:ext cx="2695199" cy="25843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l" rtl="0">
              <a:spcBef>
                <a:spcPts val="0"/>
              </a:spcBef>
              <a:spcAft>
                <a:spcPts val="0"/>
              </a:spcAft>
              <a:buNone/>
            </a:pPr>
            <a:endParaRPr/>
          </a:p>
        </p:txBody>
      </p:sp>
      <p:sp>
        <p:nvSpPr>
          <p:cNvPr id="167" name="Google Shape;167;p23"/>
          <p:cNvSpPr txBox="1">
            <a:spLocks noGrp="1"/>
          </p:cNvSpPr>
          <p:nvPr>
            <p:ph type="body" idx="1"/>
          </p:nvPr>
        </p:nvSpPr>
        <p:spPr>
          <a:xfrm>
            <a:off x="311700" y="1027625"/>
            <a:ext cx="8520600" cy="841200"/>
          </a:xfrm>
          <a:prstGeom prst="rect">
            <a:avLst/>
          </a:prstGeom>
        </p:spPr>
        <p:txBody>
          <a:bodyPr spcFirstLastPara="1" wrap="square" lIns="91425" tIns="91425" rIns="91425" bIns="91425" anchor="t" anchorCtr="0">
            <a:normAutofit fontScale="25000" lnSpcReduction="20000"/>
          </a:bodyPr>
          <a:lstStyle/>
          <a:p>
            <a:pPr marL="0" lvl="0" indent="0" algn="ctr" rtl="0">
              <a:lnSpc>
                <a:spcPct val="100000"/>
              </a:lnSpc>
              <a:spcBef>
                <a:spcPts val="0"/>
              </a:spcBef>
              <a:spcAft>
                <a:spcPts val="0"/>
              </a:spcAft>
              <a:buNone/>
            </a:pPr>
            <a:r>
              <a:rPr lang="en" sz="6400" b="1"/>
              <a:t>Exploring Grant Opportunities for Equipment &amp; Infrastructure</a:t>
            </a:r>
            <a:endParaRPr sz="6400" b="1"/>
          </a:p>
          <a:p>
            <a:pPr marL="0" lvl="0" indent="0" algn="ctr" rtl="0">
              <a:lnSpc>
                <a:spcPct val="100000"/>
              </a:lnSpc>
              <a:spcBef>
                <a:spcPts val="1200"/>
              </a:spcBef>
              <a:spcAft>
                <a:spcPts val="0"/>
              </a:spcAft>
              <a:buNone/>
            </a:pPr>
            <a:r>
              <a:rPr lang="en" sz="6400" b="1" i="1"/>
              <a:t>“Staying up to date with workforce needs”</a:t>
            </a:r>
            <a:endParaRPr sz="6400" b="1" i="1"/>
          </a:p>
          <a:p>
            <a:pPr marL="0" lvl="0" indent="0" algn="ctr" rtl="0">
              <a:lnSpc>
                <a:spcPct val="100000"/>
              </a:lnSpc>
              <a:spcBef>
                <a:spcPts val="1200"/>
              </a:spcBef>
              <a:spcAft>
                <a:spcPts val="0"/>
              </a:spcAft>
              <a:buNone/>
            </a:pPr>
            <a:endParaRPr sz="6400"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l" rtl="0">
              <a:lnSpc>
                <a:spcPct val="100000"/>
              </a:lnSpc>
              <a:spcBef>
                <a:spcPts val="1200"/>
              </a:spcBef>
              <a:spcAft>
                <a:spcPts val="1200"/>
              </a:spcAft>
              <a:buNone/>
            </a:pPr>
            <a:endParaRPr/>
          </a:p>
        </p:txBody>
      </p:sp>
      <p:pic>
        <p:nvPicPr>
          <p:cNvPr id="168" name="Google Shape;168;p23"/>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69" name="Google Shape;169;p23"/>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70" name="Google Shape;170;p23"/>
          <p:cNvSpPr txBox="1"/>
          <p:nvPr/>
        </p:nvSpPr>
        <p:spPr>
          <a:xfrm>
            <a:off x="90450" y="1868825"/>
            <a:ext cx="8963100" cy="32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chemeClr val="dk2"/>
                </a:solidFill>
              </a:rPr>
              <a:t>MASS Clean Energy Center</a:t>
            </a:r>
            <a:endParaRPr sz="1700" b="1">
              <a:solidFill>
                <a:schemeClr val="dk2"/>
              </a:solidFill>
            </a:endParaRPr>
          </a:p>
          <a:p>
            <a:pPr marL="457200" lvl="0" indent="0" algn="ctr" rtl="0">
              <a:spcBef>
                <a:spcPts val="0"/>
              </a:spcBef>
              <a:spcAft>
                <a:spcPts val="0"/>
              </a:spcAft>
              <a:buNone/>
            </a:pPr>
            <a:r>
              <a:rPr lang="en" sz="1600">
                <a:solidFill>
                  <a:schemeClr val="dk2"/>
                </a:solidFill>
              </a:rPr>
              <a:t>Equity Workforce Training, Equipment, and Infrastructure Grant</a:t>
            </a:r>
            <a:endParaRPr sz="1600">
              <a:solidFill>
                <a:schemeClr val="dk2"/>
              </a:solidFill>
            </a:endParaRPr>
          </a:p>
          <a:p>
            <a:pPr marL="457200" lvl="0" indent="0" algn="ctr" rtl="0">
              <a:spcBef>
                <a:spcPts val="0"/>
              </a:spcBef>
              <a:spcAft>
                <a:spcPts val="0"/>
              </a:spcAft>
              <a:buNone/>
            </a:pPr>
            <a:r>
              <a:rPr lang="en" sz="1600">
                <a:solidFill>
                  <a:schemeClr val="dk2"/>
                </a:solidFill>
              </a:rPr>
              <a:t>Offshore Wind Works Grant</a:t>
            </a:r>
            <a:endParaRPr sz="1600">
              <a:solidFill>
                <a:schemeClr val="dk2"/>
              </a:solidFill>
            </a:endParaRPr>
          </a:p>
          <a:p>
            <a:pPr marL="457200" lvl="0" indent="0" algn="ctr" rtl="0">
              <a:spcBef>
                <a:spcPts val="0"/>
              </a:spcBef>
              <a:spcAft>
                <a:spcPts val="0"/>
              </a:spcAft>
              <a:buNone/>
            </a:pPr>
            <a:endParaRPr sz="1600">
              <a:solidFill>
                <a:schemeClr val="dk2"/>
              </a:solidFill>
            </a:endParaRPr>
          </a:p>
          <a:p>
            <a:pPr marL="0" lvl="0" indent="0" algn="ctr" rtl="0">
              <a:spcBef>
                <a:spcPts val="0"/>
              </a:spcBef>
              <a:spcAft>
                <a:spcPts val="0"/>
              </a:spcAft>
              <a:buNone/>
            </a:pPr>
            <a:r>
              <a:rPr lang="en" sz="1600">
                <a:solidFill>
                  <a:schemeClr val="dk2"/>
                </a:solidFill>
              </a:rPr>
              <a:t>The grants support both physical and virtual training for climate critical priority occupations:</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High Performance Building Occupations (CAD, Carpentry, Electrical, HVAC, &amp; Plumbing) </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Offshore Wind Occupations (BCC and NOWI)</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Net Zero Grid Occupations (Electrical)</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Transportation Sector Occupations (Automotive &amp; Electrical)</a:t>
            </a:r>
            <a:endParaRPr sz="1600">
              <a:solidFill>
                <a:schemeClr val="dk2"/>
              </a:solidFill>
            </a:endParaRPr>
          </a:p>
          <a:p>
            <a:pPr marL="0" lvl="0" indent="0" algn="l" rtl="0">
              <a:spcBef>
                <a:spcPts val="0"/>
              </a:spcBef>
              <a:spcAft>
                <a:spcPts val="0"/>
              </a:spcAft>
              <a:buNone/>
            </a:pPr>
            <a:endParaRPr sz="1600" b="1">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CCTE Highlights 2023 - 2024</a:t>
            </a:r>
            <a:endParaRPr b="1"/>
          </a:p>
          <a:p>
            <a:pPr marL="0" lvl="0" indent="0" algn="l" rtl="0">
              <a:spcBef>
                <a:spcPts val="0"/>
              </a:spcBef>
              <a:spcAft>
                <a:spcPts val="0"/>
              </a:spcAft>
              <a:buNone/>
            </a:pPr>
            <a:endParaRPr/>
          </a:p>
        </p:txBody>
      </p:sp>
      <p:sp>
        <p:nvSpPr>
          <p:cNvPr id="176" name="Google Shape;176;p24"/>
          <p:cNvSpPr txBox="1">
            <a:spLocks noGrp="1"/>
          </p:cNvSpPr>
          <p:nvPr>
            <p:ph type="body" idx="1"/>
          </p:nvPr>
        </p:nvSpPr>
        <p:spPr>
          <a:xfrm>
            <a:off x="311700" y="1027625"/>
            <a:ext cx="8520600" cy="841200"/>
          </a:xfrm>
          <a:prstGeom prst="rect">
            <a:avLst/>
          </a:prstGeom>
        </p:spPr>
        <p:txBody>
          <a:bodyPr spcFirstLastPara="1" wrap="square" lIns="91425" tIns="91425" rIns="91425" bIns="91425" anchor="t" anchorCtr="0">
            <a:normAutofit fontScale="25000" lnSpcReduction="20000"/>
          </a:bodyPr>
          <a:lstStyle/>
          <a:p>
            <a:pPr marL="0" lvl="0" indent="0" algn="ctr" rtl="0">
              <a:lnSpc>
                <a:spcPct val="100000"/>
              </a:lnSpc>
              <a:spcBef>
                <a:spcPts val="0"/>
              </a:spcBef>
              <a:spcAft>
                <a:spcPts val="0"/>
              </a:spcAft>
              <a:buNone/>
            </a:pPr>
            <a:r>
              <a:rPr lang="en" sz="6400" b="1"/>
              <a:t>Exploring Grant Opportunities for Equipment &amp; Infrastructure</a:t>
            </a:r>
            <a:endParaRPr sz="6400" b="1"/>
          </a:p>
          <a:p>
            <a:pPr marL="0" lvl="0" indent="0" algn="ctr" rtl="0">
              <a:lnSpc>
                <a:spcPct val="100000"/>
              </a:lnSpc>
              <a:spcBef>
                <a:spcPts val="1200"/>
              </a:spcBef>
              <a:spcAft>
                <a:spcPts val="0"/>
              </a:spcAft>
              <a:buNone/>
            </a:pPr>
            <a:r>
              <a:rPr lang="en" sz="6400" b="1" i="1"/>
              <a:t>“Staying up to date with workforce needs”</a:t>
            </a:r>
            <a:endParaRPr sz="6400" b="1" i="1"/>
          </a:p>
          <a:p>
            <a:pPr marL="0" lvl="0" indent="0" algn="ctr" rtl="0">
              <a:lnSpc>
                <a:spcPct val="100000"/>
              </a:lnSpc>
              <a:spcBef>
                <a:spcPts val="1200"/>
              </a:spcBef>
              <a:spcAft>
                <a:spcPts val="0"/>
              </a:spcAft>
              <a:buNone/>
            </a:pPr>
            <a:endParaRPr sz="6400"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ctr" rtl="0">
              <a:lnSpc>
                <a:spcPct val="100000"/>
              </a:lnSpc>
              <a:spcBef>
                <a:spcPts val="1200"/>
              </a:spcBef>
              <a:spcAft>
                <a:spcPts val="0"/>
              </a:spcAft>
              <a:buNone/>
            </a:pPr>
            <a:endParaRPr b="1"/>
          </a:p>
          <a:p>
            <a:pPr marL="0" lvl="0" indent="0" algn="l" rtl="0">
              <a:lnSpc>
                <a:spcPct val="100000"/>
              </a:lnSpc>
              <a:spcBef>
                <a:spcPts val="1200"/>
              </a:spcBef>
              <a:spcAft>
                <a:spcPts val="1200"/>
              </a:spcAft>
              <a:buNone/>
            </a:pPr>
            <a:endParaRPr/>
          </a:p>
        </p:txBody>
      </p:sp>
      <p:pic>
        <p:nvPicPr>
          <p:cNvPr id="177" name="Google Shape;177;p24"/>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78" name="Google Shape;178;p24"/>
          <p:cNvPicPr preferRelativeResize="0"/>
          <p:nvPr/>
        </p:nvPicPr>
        <p:blipFill>
          <a:blip r:embed="rId3">
            <a:alphaModFix/>
          </a:blip>
          <a:stretch>
            <a:fillRect/>
          </a:stretch>
        </p:blipFill>
        <p:spPr>
          <a:xfrm>
            <a:off x="7888375" y="0"/>
            <a:ext cx="1255627" cy="1149724"/>
          </a:xfrm>
          <a:prstGeom prst="rect">
            <a:avLst/>
          </a:prstGeom>
          <a:noFill/>
          <a:ln>
            <a:noFill/>
          </a:ln>
        </p:spPr>
      </p:pic>
      <p:sp>
        <p:nvSpPr>
          <p:cNvPr id="179" name="Google Shape;179;p24"/>
          <p:cNvSpPr txBox="1"/>
          <p:nvPr/>
        </p:nvSpPr>
        <p:spPr>
          <a:xfrm>
            <a:off x="3994850" y="1759775"/>
            <a:ext cx="2733000" cy="315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80" name="Google Shape;180;p24"/>
          <p:cNvSpPr txBox="1"/>
          <p:nvPr/>
        </p:nvSpPr>
        <p:spPr>
          <a:xfrm>
            <a:off x="0" y="1742975"/>
            <a:ext cx="9002700" cy="2993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dk2"/>
                </a:solidFill>
              </a:rPr>
              <a:t>MASS Life Sciences</a:t>
            </a:r>
            <a:endParaRPr sz="1600" b="1">
              <a:solidFill>
                <a:schemeClr val="dk2"/>
              </a:solidFill>
            </a:endParaRPr>
          </a:p>
          <a:p>
            <a:pPr marL="457200" lvl="0" indent="0" algn="ctr" rtl="0">
              <a:spcBef>
                <a:spcPts val="0"/>
              </a:spcBef>
              <a:spcAft>
                <a:spcPts val="0"/>
              </a:spcAft>
              <a:buNone/>
            </a:pPr>
            <a:r>
              <a:rPr lang="en" sz="1600">
                <a:solidFill>
                  <a:schemeClr val="dk2"/>
                </a:solidFill>
              </a:rPr>
              <a:t>STEM Equipment &amp; Professional Development Grant</a:t>
            </a:r>
            <a:endParaRPr sz="1600">
              <a:solidFill>
                <a:schemeClr val="dk2"/>
              </a:solidFill>
            </a:endParaRPr>
          </a:p>
          <a:p>
            <a:pPr marL="457200" lvl="0" indent="0" algn="ctr" rtl="0">
              <a:spcBef>
                <a:spcPts val="0"/>
              </a:spcBef>
              <a:spcAft>
                <a:spcPts val="0"/>
              </a:spcAft>
              <a:buNone/>
            </a:pPr>
            <a:endParaRPr sz="1600">
              <a:solidFill>
                <a:schemeClr val="dk2"/>
              </a:solidFill>
            </a:endParaRPr>
          </a:p>
          <a:p>
            <a:pPr marL="0" lvl="0" indent="0" algn="ctr" rtl="0">
              <a:spcBef>
                <a:spcPts val="0"/>
              </a:spcBef>
              <a:spcAft>
                <a:spcPts val="0"/>
              </a:spcAft>
              <a:buNone/>
            </a:pPr>
            <a:r>
              <a:rPr lang="en" sz="1600">
                <a:solidFill>
                  <a:schemeClr val="dk2"/>
                </a:solidFill>
              </a:rPr>
              <a:t>Support the integration of Advanced Manufacturing Technological Skills (Engineering Technology)</a:t>
            </a:r>
            <a:endParaRPr sz="1600">
              <a:solidFill>
                <a:schemeClr val="dk2"/>
              </a:solidFill>
            </a:endParaRPr>
          </a:p>
          <a:p>
            <a:pPr marL="457200" lvl="0" indent="-330200" algn="ctr" rtl="0">
              <a:spcBef>
                <a:spcPts val="0"/>
              </a:spcBef>
              <a:spcAft>
                <a:spcPts val="0"/>
              </a:spcAft>
              <a:buClr>
                <a:schemeClr val="dk2"/>
              </a:buClr>
              <a:buSzPts val="1600"/>
              <a:buChar char="●"/>
            </a:pPr>
            <a:r>
              <a:rPr lang="en" sz="1600">
                <a:solidFill>
                  <a:schemeClr val="dk2"/>
                </a:solidFill>
              </a:rPr>
              <a:t>Potential to partnership with MMA</a:t>
            </a:r>
            <a:endParaRPr sz="1600">
              <a:solidFill>
                <a:schemeClr val="dk2"/>
              </a:solidFill>
            </a:endParaRPr>
          </a:p>
          <a:p>
            <a:pPr marL="0" lvl="0" indent="0" algn="l" rtl="0">
              <a:spcBef>
                <a:spcPts val="0"/>
              </a:spcBef>
              <a:spcAft>
                <a:spcPts val="0"/>
              </a:spcAft>
              <a:buNone/>
            </a:pPr>
            <a:endParaRPr sz="1600" b="1">
              <a:solidFill>
                <a:schemeClr val="dk2"/>
              </a:solidFill>
            </a:endParaRPr>
          </a:p>
          <a:p>
            <a:pPr marL="0" lvl="0" indent="0" algn="ctr" rtl="0">
              <a:spcBef>
                <a:spcPts val="0"/>
              </a:spcBef>
              <a:spcAft>
                <a:spcPts val="0"/>
              </a:spcAft>
              <a:buClr>
                <a:schemeClr val="dk1"/>
              </a:buClr>
              <a:buSzPts val="1100"/>
              <a:buFont typeface="Arial"/>
              <a:buNone/>
            </a:pPr>
            <a:r>
              <a:rPr lang="en" sz="1600" b="1">
                <a:solidFill>
                  <a:schemeClr val="dk2"/>
                </a:solidFill>
              </a:rPr>
              <a:t>DESE Grants</a:t>
            </a:r>
            <a:endParaRPr sz="1600" b="1">
              <a:solidFill>
                <a:schemeClr val="dk2"/>
              </a:solidFill>
            </a:endParaRPr>
          </a:p>
          <a:p>
            <a:pPr marL="0" lvl="0" indent="0" algn="ctr" rtl="0">
              <a:spcBef>
                <a:spcPts val="0"/>
              </a:spcBef>
              <a:spcAft>
                <a:spcPts val="0"/>
              </a:spcAft>
              <a:buNone/>
            </a:pPr>
            <a:r>
              <a:rPr lang="en" sz="1600">
                <a:solidFill>
                  <a:schemeClr val="dk2"/>
                </a:solidFill>
              </a:rPr>
              <a:t>Support the integration of Advanced Manufacturing Technological Skills (Computer Aided Drafting)</a:t>
            </a:r>
            <a:endParaRPr sz="1600">
              <a:solidFill>
                <a:schemeClr val="dk2"/>
              </a:solidFill>
            </a:endParaRPr>
          </a:p>
          <a:p>
            <a:pPr marL="0" lvl="0" indent="0" algn="ctr" rtl="0">
              <a:spcBef>
                <a:spcPts val="0"/>
              </a:spcBef>
              <a:spcAft>
                <a:spcPts val="0"/>
              </a:spcAft>
              <a:buNone/>
            </a:pPr>
            <a:r>
              <a:rPr lang="en" sz="1600">
                <a:solidFill>
                  <a:schemeClr val="dk2"/>
                </a:solidFill>
              </a:rPr>
              <a:t>Potential for a Trades Career Fair </a:t>
            </a:r>
            <a:endParaRPr sz="1600">
              <a:solidFill>
                <a:schemeClr val="dk2"/>
              </a:solidFill>
            </a:endParaRPr>
          </a:p>
          <a:p>
            <a:pPr marL="0" lvl="0" indent="0" algn="ctr" rtl="0">
              <a:spcBef>
                <a:spcPts val="0"/>
              </a:spcBef>
              <a:spcAft>
                <a:spcPts val="0"/>
              </a:spcAft>
              <a:buNone/>
            </a:pPr>
            <a:r>
              <a:rPr lang="en" sz="1600">
                <a:solidFill>
                  <a:schemeClr val="dk2"/>
                </a:solidFill>
              </a:rPr>
              <a:t>Training Systems &amp; Control Panels (Facilities, HVAC)</a:t>
            </a:r>
            <a:endParaRPr sz="1600">
              <a:solidFill>
                <a:schemeClr val="dk2"/>
              </a:solidFill>
            </a:endParaRPr>
          </a:p>
          <a:p>
            <a:pPr marL="0" lvl="0" indent="0" algn="ctr" rtl="0">
              <a:spcBef>
                <a:spcPts val="0"/>
              </a:spcBef>
              <a:spcAft>
                <a:spcPts val="0"/>
              </a:spcAft>
              <a:buNone/>
            </a:pPr>
            <a:endParaRPr sz="1600">
              <a:solidFill>
                <a:schemeClr val="dk2"/>
              </a:solidFill>
            </a:endParaRPr>
          </a:p>
          <a:p>
            <a:pPr marL="0" lvl="0" indent="0" algn="l" rtl="0">
              <a:spcBef>
                <a:spcPts val="0"/>
              </a:spcBef>
              <a:spcAft>
                <a:spcPts val="0"/>
              </a:spcAft>
              <a:buNone/>
            </a:pPr>
            <a:endParaRPr sz="1600" b="1">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Questions/Comments?</a:t>
            </a:r>
            <a:endParaRPr b="1"/>
          </a:p>
          <a:p>
            <a:pPr marL="0" lvl="0" indent="0" algn="ctr" rtl="0">
              <a:spcBef>
                <a:spcPts val="0"/>
              </a:spcBef>
              <a:spcAft>
                <a:spcPts val="0"/>
              </a:spcAft>
              <a:buNone/>
            </a:pPr>
            <a:r>
              <a:rPr lang="en" b="1"/>
              <a:t>Thank you for your support!</a:t>
            </a:r>
            <a:endParaRPr b="1"/>
          </a:p>
          <a:p>
            <a:pPr marL="0" lvl="0" indent="0" algn="l" rtl="0">
              <a:spcBef>
                <a:spcPts val="0"/>
              </a:spcBef>
              <a:spcAft>
                <a:spcPts val="0"/>
              </a:spcAft>
              <a:buNone/>
            </a:pPr>
            <a:endParaRPr/>
          </a:p>
        </p:txBody>
      </p:sp>
      <p:pic>
        <p:nvPicPr>
          <p:cNvPr id="186" name="Google Shape;186;p25"/>
          <p:cNvPicPr preferRelativeResize="0"/>
          <p:nvPr/>
        </p:nvPicPr>
        <p:blipFill>
          <a:blip r:embed="rId3">
            <a:alphaModFix/>
          </a:blip>
          <a:stretch>
            <a:fillRect/>
          </a:stretch>
        </p:blipFill>
        <p:spPr>
          <a:xfrm>
            <a:off x="0" y="0"/>
            <a:ext cx="1255627" cy="1149724"/>
          </a:xfrm>
          <a:prstGeom prst="rect">
            <a:avLst/>
          </a:prstGeom>
          <a:noFill/>
          <a:ln>
            <a:noFill/>
          </a:ln>
        </p:spPr>
      </p:pic>
      <p:pic>
        <p:nvPicPr>
          <p:cNvPr id="187" name="Google Shape;187;p25"/>
          <p:cNvPicPr preferRelativeResize="0"/>
          <p:nvPr/>
        </p:nvPicPr>
        <p:blipFill>
          <a:blip r:embed="rId3">
            <a:alphaModFix/>
          </a:blip>
          <a:stretch>
            <a:fillRect/>
          </a:stretch>
        </p:blipFill>
        <p:spPr>
          <a:xfrm>
            <a:off x="7888375" y="0"/>
            <a:ext cx="1255627" cy="1149724"/>
          </a:xfrm>
          <a:prstGeom prst="rect">
            <a:avLst/>
          </a:prstGeom>
          <a:noFill/>
          <a:ln>
            <a:noFill/>
          </a:ln>
        </p:spPr>
      </p:pic>
      <p:pic>
        <p:nvPicPr>
          <p:cNvPr id="188" name="Google Shape;188;p25"/>
          <p:cNvPicPr preferRelativeResize="0"/>
          <p:nvPr/>
        </p:nvPicPr>
        <p:blipFill>
          <a:blip r:embed="rId4">
            <a:alphaModFix/>
          </a:blip>
          <a:stretch>
            <a:fillRect/>
          </a:stretch>
        </p:blipFill>
        <p:spPr>
          <a:xfrm>
            <a:off x="0" y="1386300"/>
            <a:ext cx="9143951" cy="37572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943</Words>
  <Application>Microsoft Office PowerPoint</Application>
  <PresentationFormat>On-screen Show (16:9)</PresentationFormat>
  <Paragraphs>139</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Simple Light</vt:lpstr>
      <vt:lpstr>Plymouth Public Schools College, Career &amp; Technical Education School Committee Presentation February 12, 2024   </vt:lpstr>
      <vt:lpstr>CCTE Highlights 2023 - 2024  </vt:lpstr>
      <vt:lpstr>CCTE Highlights 2023 - 2024  </vt:lpstr>
      <vt:lpstr>CCTE Highlights 2023 - 2024  </vt:lpstr>
      <vt:lpstr>CCTE Highlights 2023 - 2024  </vt:lpstr>
      <vt:lpstr>CCTE Highlights 2023 - 2024  </vt:lpstr>
      <vt:lpstr>CCTE Highlights 2023 - 2024  </vt:lpstr>
      <vt:lpstr>CCTE Highlights 2023 - 2024  </vt:lpstr>
      <vt:lpstr>CCTE Highlights 2023 - 2024  </vt:lpstr>
      <vt:lpstr>CCTE Highlights 2023 - 2024 </vt:lpstr>
      <vt:lpstr>CCTE Highlights 2023 - 2024 </vt:lpstr>
      <vt:lpstr>CCTE Highlights 2023 - 2024 </vt:lpstr>
      <vt:lpstr>Questions/Comments? Thank you for your support!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Plymouth Public Schools College, Career &amp; Technical Education School Committee Presentation February 12, 2024   </dc:title>
  <dc:creator>Patricia Breton</dc:creator>
  <cp:lastModifiedBy>Patricia Breton</cp:lastModifiedBy>
  <cp:revision>1</cp:revision>
  <dcterms:modified xsi:type="dcterms:W3CDTF">2024-02-07T17:04:52Z</dcterms:modified>
</cp:coreProperties>
</file>