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40" r:id="rId3"/>
    <p:sldId id="2620" r:id="rId4"/>
    <p:sldId id="2621" r:id="rId5"/>
    <p:sldId id="2622" r:id="rId6"/>
    <p:sldId id="2586" r:id="rId7"/>
    <p:sldId id="2587" r:id="rId8"/>
    <p:sldId id="2588" r:id="rId9"/>
    <p:sldId id="2589" r:id="rId10"/>
    <p:sldId id="2590" r:id="rId11"/>
    <p:sldId id="2591" r:id="rId12"/>
    <p:sldId id="2593" r:id="rId13"/>
    <p:sldId id="2592" r:id="rId14"/>
    <p:sldId id="2594" r:id="rId15"/>
    <p:sldId id="2619" r:id="rId16"/>
    <p:sldId id="2604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7" autoAdjust="0"/>
    <p:restoredTop sz="94660"/>
  </p:normalViewPr>
  <p:slideViewPr>
    <p:cSldViewPr snapToGrid="0">
      <p:cViewPr varScale="1">
        <p:scale>
          <a:sx n="80" d="100"/>
          <a:sy n="80" d="100"/>
        </p:scale>
        <p:origin x="80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50ED0-FD6A-3FA7-149E-BE335E763C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DB8D25-CFCD-B021-17C7-3003368964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830B69-76B4-5EA2-428D-BA6A93D95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053A0-50DE-4032-8D42-B5E71C01D0B1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228BC2-C4F1-2E01-800D-05CF72418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5E8C62-7CE4-75DB-08FB-C30A96440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F0058-911A-42D4-B581-F2451F89A6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885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D8365-1924-E58E-7063-E5AE25C3B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EAB875-5BC0-B9B2-A8AE-9FF19B1CAF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818DDF-84DF-916E-E89D-A1D63F519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053A0-50DE-4032-8D42-B5E71C01D0B1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EB4A8-A4E3-10ED-FBB8-508F95BF7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EA7C7F-EDC7-0E25-079C-699A22B09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F0058-911A-42D4-B581-F2451F89A6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141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4C1C9-9A66-CA5B-8AEB-5616C7179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072D70-90DE-2FE7-47BB-362A513039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4649BF-9A09-5534-342B-49B47F740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053A0-50DE-4032-8D42-B5E71C01D0B1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03766E-DEC4-2B64-C52E-F79C8A728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5AA71D-74E2-091C-1C5E-5B082394D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F0058-911A-42D4-B581-F2451F89A6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495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0F92E-9050-61C2-C6F5-0A3AC877F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743058-A748-76B9-45EA-71BB09F590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93CA7A-3E5F-26A7-EB08-77CBAEFAE3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E03AD6-E8BE-C466-D979-27A008DAB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053A0-50DE-4032-8D42-B5E71C01D0B1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404667-9728-8858-570C-C2E198286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FCA588-681B-479D-5CC6-960D009C2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F0058-911A-42D4-B581-F2451F89A6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310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E587C-76E0-E270-E2CE-A3D6CB390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1F91C-49A7-8E74-17DF-9DFE56F40A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1DEB8C-E028-9B68-7513-2CCC2FD4F4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95197A-C591-B3FA-8801-18CB45CFD3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C3A9DB-F856-F20F-5F10-93530533E3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429817-02D6-5EF4-1DFD-500C5BED0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053A0-50DE-4032-8D42-B5E71C01D0B1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229064-58E4-3AA5-E37F-DEB106163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289A6F-8130-BC8B-472B-7431A2114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F0058-911A-42D4-B581-F2451F89A6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695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A8961-89F0-1516-4309-6D233FD79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874B44-5EDC-16DE-4534-E5291A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053A0-50DE-4032-8D42-B5E71C01D0B1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07AA78-4374-63AA-EDBC-4D2E56C1D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68F175-4C88-D1FC-7BB7-0246BE44C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F0058-911A-42D4-B581-F2451F89A6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217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1238B3-DA15-D410-BC1A-4ED34B63B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053A0-50DE-4032-8D42-B5E71C01D0B1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6831A4-ABFE-28D7-E7F9-97CAAEF69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C55D1D-9259-1107-140C-4E6F5CAAB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F0058-911A-42D4-B581-F2451F89A6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235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00E99-C885-2725-FF71-96FA60709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77490B-D2A0-E866-04D2-CA2BC1C06E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60A224-4065-0FB2-2693-D11E7D56DB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E53C32-2E35-8882-2438-7CE1B0274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053A0-50DE-4032-8D42-B5E71C01D0B1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56AC09-8F7C-C1C1-4BA4-E99E706D9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C7D277-9C14-0C54-53F6-151642E3B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F0058-911A-42D4-B581-F2451F89A6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692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43076-6603-449B-9304-DFF06BF5F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9F16B93-2FC0-EAC4-731D-4DE7924D04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3D492-41C5-1AB7-D06A-99EC7F0D50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C3FC4B-9B7E-821D-6474-FB02A4468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053A0-50DE-4032-8D42-B5E71C01D0B1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9C1ABE-F20F-81C2-C631-3E37C7942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A83FF8-D9E2-ADDE-68A7-40F4D6503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F0058-911A-42D4-B581-F2451F89A6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077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7DC02-917C-C162-69B1-3295C77E0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D8755F-768D-927F-03C5-E25C30A7B7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F8DA95-85A7-2619-3C05-51D885D29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053A0-50DE-4032-8D42-B5E71C01D0B1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31B6E7-9DB1-0598-EB04-474B2749A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25A28E-CE11-B8FF-633A-037A2A93A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F0058-911A-42D4-B581-F2451F89A6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289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03D8FB3-E73B-64A7-EBB8-1AC12C1491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D5EF4D-0A24-9DE1-0E9B-EB6F4E8504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B24870-84D6-45BA-6708-BD5F301F5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053A0-50DE-4032-8D42-B5E71C01D0B1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0EE05A-8E65-C02F-1984-B855382D7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139175-74F3-4046-F600-70759C9A5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F0058-911A-42D4-B581-F2451F89A6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874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859E611-9897-DEB0-E613-D433D40FA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95A59D-943C-724E-3D4C-A7C737ED07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CE34AA-CF3D-42B4-4439-D78E1B73C7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D053A0-50DE-4032-8D42-B5E71C01D0B1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5ED195-7BA4-CC29-A8A1-D29AD24945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CE3D84-D582-7B5C-1AE9-F52F43EB6E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AF0058-911A-42D4-B581-F2451F89A6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730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1728E44-A026-055D-4AFA-6A5ADE0A32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665" t="21097" b="17719"/>
          <a:stretch/>
        </p:blipFill>
        <p:spPr>
          <a:xfrm>
            <a:off x="4957894" y="0"/>
            <a:ext cx="7234106" cy="13612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1929853-978F-5CC9-9107-4E0598F774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411" y="71603"/>
            <a:ext cx="3781425" cy="122872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30429D9-47DF-3324-ED40-A846A1DC6DB4}"/>
              </a:ext>
            </a:extLst>
          </p:cNvPr>
          <p:cNvSpPr txBox="1"/>
          <p:nvPr/>
        </p:nvSpPr>
        <p:spPr>
          <a:xfrm>
            <a:off x="2989099" y="1861380"/>
            <a:ext cx="621379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0A498E"/>
                </a:solidFill>
              </a:rPr>
              <a:t>Solar Power Purchase Agreements: </a:t>
            </a:r>
          </a:p>
          <a:p>
            <a:pPr algn="ctr"/>
            <a:r>
              <a:rPr lang="en-US" sz="3600" b="1" dirty="0">
                <a:solidFill>
                  <a:srgbClr val="0A498E"/>
                </a:solidFill>
              </a:rPr>
              <a:t>School Committee Update</a:t>
            </a:r>
          </a:p>
          <a:p>
            <a:pPr algn="ctr"/>
            <a:r>
              <a:rPr lang="en-US" sz="3600" b="1" dirty="0">
                <a:solidFill>
                  <a:srgbClr val="0A498E"/>
                </a:solidFill>
              </a:rPr>
              <a:t>10/21/24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4456564-72C3-ABAB-69B3-8EABC0EE0BC4}"/>
              </a:ext>
            </a:extLst>
          </p:cNvPr>
          <p:cNvCxnSpPr/>
          <p:nvPr/>
        </p:nvCxnSpPr>
        <p:spPr>
          <a:xfrm>
            <a:off x="-1" y="1361272"/>
            <a:ext cx="121920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79D2D1A7-3647-CD88-E2DA-96B2569B7E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415926"/>
            <a:ext cx="12192000" cy="2593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20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1728E44-A026-055D-4AFA-6A5ADE0A32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665" t="21097" b="17719"/>
          <a:stretch/>
        </p:blipFill>
        <p:spPr>
          <a:xfrm>
            <a:off x="4957894" y="0"/>
            <a:ext cx="7234106" cy="13612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1929853-978F-5CC9-9107-4E0598F774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411" y="71603"/>
            <a:ext cx="3781425" cy="1228725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4456564-72C3-ABAB-69B3-8EABC0EE0BC4}"/>
              </a:ext>
            </a:extLst>
          </p:cNvPr>
          <p:cNvCxnSpPr/>
          <p:nvPr/>
        </p:nvCxnSpPr>
        <p:spPr>
          <a:xfrm>
            <a:off x="-1" y="1361272"/>
            <a:ext cx="121920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B3DE8C10-8F39-391D-D823-BFF5A3416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648" y="1646689"/>
            <a:ext cx="3856831" cy="16002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solidFill>
                  <a:srgbClr val="0A498E"/>
                </a:solidFill>
              </a:rPr>
              <a:t>Buildings, Energy, and Infrastructure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2BF803A-3ABB-29CD-30DF-25F09D61CF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7894" y="3053918"/>
            <a:ext cx="6552101" cy="4308474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A498E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Action BEI 2.</a:t>
            </a:r>
            <a:r>
              <a:rPr lang="en-US" sz="4000" b="1" dirty="0">
                <a:solidFill>
                  <a:srgbClr val="0A498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4000" b="1" dirty="0">
                <a:solidFill>
                  <a:srgbClr val="0A498E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4000" b="1" dirty="0">
                <a:solidFill>
                  <a:srgbClr val="0A498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4000" b="1" dirty="0">
                <a:solidFill>
                  <a:srgbClr val="0A498E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>
                <a:solidFill>
                  <a:srgbClr val="0A498E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Identify opportunities for microgrids and energy storage for critical facilities. </a:t>
            </a:r>
          </a:p>
          <a:p>
            <a:endParaRPr lang="en-US" sz="2600" dirty="0">
              <a:solidFill>
                <a:srgbClr val="0A498E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200" dirty="0">
              <a:solidFill>
                <a:srgbClr val="0A498E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endParaRPr lang="en-US" sz="2200" dirty="0">
              <a:solidFill>
                <a:srgbClr val="0A498E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endParaRPr lang="en-US" sz="2200" dirty="0">
              <a:solidFill>
                <a:srgbClr val="0A498E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5772179-91FB-21D7-BB0C-DAA2B99165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3069" y="3053918"/>
            <a:ext cx="2651990" cy="2651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505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1728E44-A026-055D-4AFA-6A5ADE0A32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665" t="21097" b="17719"/>
          <a:stretch/>
        </p:blipFill>
        <p:spPr>
          <a:xfrm>
            <a:off x="4957894" y="0"/>
            <a:ext cx="7234106" cy="13612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1929853-978F-5CC9-9107-4E0598F774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411" y="71603"/>
            <a:ext cx="3781425" cy="1228725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4456564-72C3-ABAB-69B3-8EABC0EE0BC4}"/>
              </a:ext>
            </a:extLst>
          </p:cNvPr>
          <p:cNvCxnSpPr/>
          <p:nvPr/>
        </p:nvCxnSpPr>
        <p:spPr>
          <a:xfrm>
            <a:off x="-1" y="1361272"/>
            <a:ext cx="121920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2BF803A-3ABB-29CD-30DF-25F09D61CF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7411" y="1796618"/>
            <a:ext cx="10656260" cy="43084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>
                <a:solidFill>
                  <a:srgbClr val="0A498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Solar PPA Project - </a:t>
            </a:r>
            <a:r>
              <a:rPr lang="en-US" sz="4000" dirty="0">
                <a:solidFill>
                  <a:srgbClr val="0A498E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Provide solar at 5 locations:</a:t>
            </a:r>
            <a:br>
              <a:rPr lang="en-US" sz="4000" dirty="0">
                <a:solidFill>
                  <a:srgbClr val="0A498E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4000" dirty="0">
              <a:solidFill>
                <a:srgbClr val="0A498E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r>
              <a:rPr lang="en-US" sz="3200" dirty="0">
                <a:solidFill>
                  <a:srgbClr val="0A498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Plymouth Public Library </a:t>
            </a:r>
            <a:r>
              <a:rPr lang="en-US" sz="3200" i="1" dirty="0">
                <a:solidFill>
                  <a:srgbClr val="0A498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(132 South St.)</a:t>
            </a:r>
          </a:p>
          <a:p>
            <a:pPr lvl="1"/>
            <a:r>
              <a:rPr lang="en-US" sz="3200" dirty="0">
                <a:solidFill>
                  <a:srgbClr val="0A498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DPW Headquarters </a:t>
            </a:r>
            <a:r>
              <a:rPr lang="en-US" sz="3200" i="1" dirty="0">
                <a:solidFill>
                  <a:srgbClr val="0A498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(159 Camelot Dr.)</a:t>
            </a:r>
          </a:p>
          <a:p>
            <a:pPr lvl="1"/>
            <a:r>
              <a:rPr lang="en-US" sz="3200" dirty="0">
                <a:solidFill>
                  <a:srgbClr val="0A498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Plymouth South High School </a:t>
            </a:r>
            <a:r>
              <a:rPr lang="en-US" sz="3200" i="1" dirty="0">
                <a:solidFill>
                  <a:srgbClr val="0A498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(490 Long Pond Rd.)</a:t>
            </a:r>
          </a:p>
          <a:p>
            <a:pPr lvl="1"/>
            <a:r>
              <a:rPr lang="en-US" sz="3200" dirty="0">
                <a:solidFill>
                  <a:srgbClr val="0A498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Plymouth North High School </a:t>
            </a:r>
            <a:r>
              <a:rPr lang="en-US" sz="3200" i="1" dirty="0">
                <a:solidFill>
                  <a:srgbClr val="0A498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(41 Obery St.)</a:t>
            </a:r>
          </a:p>
          <a:p>
            <a:pPr lvl="1"/>
            <a:r>
              <a:rPr lang="en-US" sz="3200" dirty="0">
                <a:solidFill>
                  <a:srgbClr val="0A498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Cedarville Landfill </a:t>
            </a:r>
            <a:r>
              <a:rPr lang="en-US" sz="3200" i="1" dirty="0">
                <a:solidFill>
                  <a:srgbClr val="0A498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(31 Hedges Pond Rd.)</a:t>
            </a:r>
          </a:p>
          <a:p>
            <a:pPr marL="457200" lvl="1" indent="0">
              <a:buNone/>
            </a:pPr>
            <a:endParaRPr lang="en-US" sz="3200" dirty="0">
              <a:solidFill>
                <a:srgbClr val="0A498E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endParaRPr lang="en-US" sz="2200" dirty="0">
              <a:solidFill>
                <a:srgbClr val="0A498E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endParaRPr lang="en-US" sz="2200" dirty="0">
              <a:solidFill>
                <a:srgbClr val="0A498E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5187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1728E44-A026-055D-4AFA-6A5ADE0A32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665" t="21097" b="17719"/>
          <a:stretch/>
        </p:blipFill>
        <p:spPr>
          <a:xfrm>
            <a:off x="4957894" y="0"/>
            <a:ext cx="7234106" cy="13612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1929853-978F-5CC9-9107-4E0598F774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411" y="71603"/>
            <a:ext cx="3781425" cy="1228725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4456564-72C3-ABAB-69B3-8EABC0EE0BC4}"/>
              </a:ext>
            </a:extLst>
          </p:cNvPr>
          <p:cNvCxnSpPr/>
          <p:nvPr/>
        </p:nvCxnSpPr>
        <p:spPr>
          <a:xfrm>
            <a:off x="-1" y="1361272"/>
            <a:ext cx="121920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A64E9531-B2A5-7A63-11ED-7CAAFF8B5CE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357"/>
          <a:stretch/>
        </p:blipFill>
        <p:spPr>
          <a:xfrm>
            <a:off x="0" y="2133085"/>
            <a:ext cx="6425935" cy="39901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F0959BB-A6AC-A8BE-CF7D-69318FC40AC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946" r="9376"/>
          <a:stretch/>
        </p:blipFill>
        <p:spPr>
          <a:xfrm>
            <a:off x="6425936" y="2133086"/>
            <a:ext cx="5766064" cy="3990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256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1728E44-A026-055D-4AFA-6A5ADE0A32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665" t="21097" b="17719"/>
          <a:stretch/>
        </p:blipFill>
        <p:spPr>
          <a:xfrm>
            <a:off x="4957894" y="0"/>
            <a:ext cx="7234106" cy="13612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1929853-978F-5CC9-9107-4E0598F774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411" y="71603"/>
            <a:ext cx="3781425" cy="1228725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4456564-72C3-ABAB-69B3-8EABC0EE0BC4}"/>
              </a:ext>
            </a:extLst>
          </p:cNvPr>
          <p:cNvCxnSpPr/>
          <p:nvPr/>
        </p:nvCxnSpPr>
        <p:spPr>
          <a:xfrm>
            <a:off x="-1" y="1361272"/>
            <a:ext cx="121920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E53E7B35-65DF-5D94-83DC-A1749D0473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7484" y="1660120"/>
            <a:ext cx="7277031" cy="519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47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1728E44-A026-055D-4AFA-6A5ADE0A32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665" t="21097" b="17719"/>
          <a:stretch/>
        </p:blipFill>
        <p:spPr>
          <a:xfrm>
            <a:off x="4957894" y="0"/>
            <a:ext cx="7234106" cy="13612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1929853-978F-5CC9-9107-4E0598F774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411" y="71603"/>
            <a:ext cx="3781425" cy="1228725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4456564-72C3-ABAB-69B3-8EABC0EE0BC4}"/>
              </a:ext>
            </a:extLst>
          </p:cNvPr>
          <p:cNvCxnSpPr/>
          <p:nvPr/>
        </p:nvCxnSpPr>
        <p:spPr>
          <a:xfrm>
            <a:off x="-1" y="1361272"/>
            <a:ext cx="121920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8ADB54CD-2CE1-50FB-1025-31922C010CC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366"/>
          <a:stretch/>
        </p:blipFill>
        <p:spPr>
          <a:xfrm>
            <a:off x="1083076" y="1518085"/>
            <a:ext cx="10264065" cy="533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455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1728E44-A026-055D-4AFA-6A5ADE0A32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665" t="21097" b="17719"/>
          <a:stretch/>
        </p:blipFill>
        <p:spPr>
          <a:xfrm>
            <a:off x="4957894" y="0"/>
            <a:ext cx="7234106" cy="13612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1929853-978F-5CC9-9107-4E0598F774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411" y="71603"/>
            <a:ext cx="3781425" cy="1228725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4456564-72C3-ABAB-69B3-8EABC0EE0BC4}"/>
              </a:ext>
            </a:extLst>
          </p:cNvPr>
          <p:cNvCxnSpPr/>
          <p:nvPr/>
        </p:nvCxnSpPr>
        <p:spPr>
          <a:xfrm>
            <a:off x="-1" y="1361272"/>
            <a:ext cx="121920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FAC9718D-65E3-5C96-5F15-9C467CD9102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002" b="12586"/>
          <a:stretch/>
        </p:blipFill>
        <p:spPr>
          <a:xfrm>
            <a:off x="973931" y="1422216"/>
            <a:ext cx="10244136" cy="5435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891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1728E44-A026-055D-4AFA-6A5ADE0A32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665" t="21097" b="17719"/>
          <a:stretch/>
        </p:blipFill>
        <p:spPr>
          <a:xfrm>
            <a:off x="4957894" y="0"/>
            <a:ext cx="7234106" cy="13612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1929853-978F-5CC9-9107-4E0598F774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411" y="71603"/>
            <a:ext cx="3781425" cy="1228725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4456564-72C3-ABAB-69B3-8EABC0EE0BC4}"/>
              </a:ext>
            </a:extLst>
          </p:cNvPr>
          <p:cNvCxnSpPr/>
          <p:nvPr/>
        </p:nvCxnSpPr>
        <p:spPr>
          <a:xfrm>
            <a:off x="-1" y="1361272"/>
            <a:ext cx="121920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813E40C7-D6D5-2812-F391-15F6AE68455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479" b="9925"/>
          <a:stretch/>
        </p:blipFill>
        <p:spPr>
          <a:xfrm>
            <a:off x="1165776" y="1391213"/>
            <a:ext cx="9860446" cy="5466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3001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1728E44-A026-055D-4AFA-6A5ADE0A32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665" t="21097" b="17719"/>
          <a:stretch/>
        </p:blipFill>
        <p:spPr>
          <a:xfrm>
            <a:off x="4957894" y="0"/>
            <a:ext cx="7234106" cy="13612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1929853-978F-5CC9-9107-4E0598F774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411" y="71603"/>
            <a:ext cx="3781425" cy="1228725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4456564-72C3-ABAB-69B3-8EABC0EE0BC4}"/>
              </a:ext>
            </a:extLst>
          </p:cNvPr>
          <p:cNvCxnSpPr/>
          <p:nvPr/>
        </p:nvCxnSpPr>
        <p:spPr>
          <a:xfrm>
            <a:off x="-1" y="1361272"/>
            <a:ext cx="121920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37E2DD47-70DB-823A-A491-A9CE80A6B1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052" b="10408"/>
          <a:stretch/>
        </p:blipFill>
        <p:spPr>
          <a:xfrm>
            <a:off x="1351347" y="1549152"/>
            <a:ext cx="9489304" cy="5308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5137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1728E44-A026-055D-4AFA-6A5ADE0A32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665" t="21097" b="17719"/>
          <a:stretch/>
        </p:blipFill>
        <p:spPr>
          <a:xfrm>
            <a:off x="4957894" y="0"/>
            <a:ext cx="7234106" cy="13612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1929853-978F-5CC9-9107-4E0598F774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411" y="71603"/>
            <a:ext cx="3781425" cy="1228725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4456564-72C3-ABAB-69B3-8EABC0EE0BC4}"/>
              </a:ext>
            </a:extLst>
          </p:cNvPr>
          <p:cNvCxnSpPr/>
          <p:nvPr/>
        </p:nvCxnSpPr>
        <p:spPr>
          <a:xfrm>
            <a:off x="-1" y="1361272"/>
            <a:ext cx="121920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BC308E0B-E56C-CA07-BC49-5B030B50517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419" b="12623"/>
          <a:stretch/>
        </p:blipFill>
        <p:spPr>
          <a:xfrm>
            <a:off x="1023572" y="1771099"/>
            <a:ext cx="10144853" cy="508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5696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1728E44-A026-055D-4AFA-6A5ADE0A32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665" t="21097" b="17719"/>
          <a:stretch/>
        </p:blipFill>
        <p:spPr>
          <a:xfrm>
            <a:off x="4957894" y="0"/>
            <a:ext cx="7234106" cy="13612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1929853-978F-5CC9-9107-4E0598F774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411" y="71603"/>
            <a:ext cx="3781425" cy="1228725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4456564-72C3-ABAB-69B3-8EABC0EE0BC4}"/>
              </a:ext>
            </a:extLst>
          </p:cNvPr>
          <p:cNvCxnSpPr/>
          <p:nvPr/>
        </p:nvCxnSpPr>
        <p:spPr>
          <a:xfrm>
            <a:off x="-1" y="1361272"/>
            <a:ext cx="121920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BE9E10EB-58F1-0CB6-BE9E-A100754959C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970" b="13932"/>
          <a:stretch/>
        </p:blipFill>
        <p:spPr>
          <a:xfrm>
            <a:off x="1009172" y="1422216"/>
            <a:ext cx="10173653" cy="5435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0709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1728E44-A026-055D-4AFA-6A5ADE0A32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665" t="21097" b="17719"/>
          <a:stretch/>
        </p:blipFill>
        <p:spPr>
          <a:xfrm>
            <a:off x="4957894" y="0"/>
            <a:ext cx="7234106" cy="13612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1929853-978F-5CC9-9107-4E0598F774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411" y="71603"/>
            <a:ext cx="3781425" cy="1228725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4456564-72C3-ABAB-69B3-8EABC0EE0BC4}"/>
              </a:ext>
            </a:extLst>
          </p:cNvPr>
          <p:cNvCxnSpPr/>
          <p:nvPr/>
        </p:nvCxnSpPr>
        <p:spPr>
          <a:xfrm>
            <a:off x="-1" y="1361272"/>
            <a:ext cx="121920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EC2042E9-BCF7-CB75-4252-ED99952527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993" y="2531893"/>
            <a:ext cx="10256013" cy="2537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9583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1728E44-A026-055D-4AFA-6A5ADE0A32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665" t="21097" b="17719"/>
          <a:stretch/>
        </p:blipFill>
        <p:spPr>
          <a:xfrm>
            <a:off x="4957894" y="0"/>
            <a:ext cx="7234106" cy="13612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1929853-978F-5CC9-9107-4E0598F774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411" y="71603"/>
            <a:ext cx="3781425" cy="1228725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4456564-72C3-ABAB-69B3-8EABC0EE0BC4}"/>
              </a:ext>
            </a:extLst>
          </p:cNvPr>
          <p:cNvCxnSpPr/>
          <p:nvPr/>
        </p:nvCxnSpPr>
        <p:spPr>
          <a:xfrm>
            <a:off x="-1" y="1361272"/>
            <a:ext cx="121920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BA56B432-3059-5182-EE2B-CBB3E8F6821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328" b="9102"/>
          <a:stretch/>
        </p:blipFill>
        <p:spPr>
          <a:xfrm>
            <a:off x="1369866" y="1387492"/>
            <a:ext cx="9452266" cy="5470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9067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1728E44-A026-055D-4AFA-6A5ADE0A32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665" t="21097" b="17719"/>
          <a:stretch/>
        </p:blipFill>
        <p:spPr>
          <a:xfrm>
            <a:off x="4957894" y="0"/>
            <a:ext cx="7234106" cy="13612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1929853-978F-5CC9-9107-4E0598F774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411" y="71603"/>
            <a:ext cx="3781425" cy="1228725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4456564-72C3-ABAB-69B3-8EABC0EE0BC4}"/>
              </a:ext>
            </a:extLst>
          </p:cNvPr>
          <p:cNvCxnSpPr/>
          <p:nvPr/>
        </p:nvCxnSpPr>
        <p:spPr>
          <a:xfrm>
            <a:off x="-1" y="1361272"/>
            <a:ext cx="121920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F77BDA35-E662-9ABC-88F4-012DDD6661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912" y="3429000"/>
            <a:ext cx="10880175" cy="725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6194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1728E44-A026-055D-4AFA-6A5ADE0A32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665" t="21097" b="17719"/>
          <a:stretch/>
        </p:blipFill>
        <p:spPr>
          <a:xfrm>
            <a:off x="4957894" y="0"/>
            <a:ext cx="7234106" cy="13612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1929853-978F-5CC9-9107-4E0598F774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411" y="71603"/>
            <a:ext cx="3781425" cy="1228725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4456564-72C3-ABAB-69B3-8EABC0EE0BC4}"/>
              </a:ext>
            </a:extLst>
          </p:cNvPr>
          <p:cNvCxnSpPr/>
          <p:nvPr/>
        </p:nvCxnSpPr>
        <p:spPr>
          <a:xfrm>
            <a:off x="-1" y="1361272"/>
            <a:ext cx="121920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1E7C7F0B-3E69-5594-6ACD-855FBD7497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9759" y="3429000"/>
            <a:ext cx="9212482" cy="793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7254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1728E44-A026-055D-4AFA-6A5ADE0A32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665" t="21097" b="17719"/>
          <a:stretch/>
        </p:blipFill>
        <p:spPr>
          <a:xfrm>
            <a:off x="4957894" y="0"/>
            <a:ext cx="7234106" cy="13612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1929853-978F-5CC9-9107-4E0598F774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411" y="71603"/>
            <a:ext cx="3781425" cy="1228725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4456564-72C3-ABAB-69B3-8EABC0EE0BC4}"/>
              </a:ext>
            </a:extLst>
          </p:cNvPr>
          <p:cNvCxnSpPr/>
          <p:nvPr/>
        </p:nvCxnSpPr>
        <p:spPr>
          <a:xfrm>
            <a:off x="-1" y="1361272"/>
            <a:ext cx="121920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866759BE-D1D9-27C8-A336-AC96E868EFBC}"/>
              </a:ext>
            </a:extLst>
          </p:cNvPr>
          <p:cNvSpPr>
            <a:spLocks noGrp="1"/>
          </p:cNvSpPr>
          <p:nvPr/>
        </p:nvSpPr>
        <p:spPr>
          <a:xfrm>
            <a:off x="1777999" y="1543568"/>
            <a:ext cx="8636000" cy="862541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>
            <a:lvl1pPr algn="l" defTabSz="13411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algn="ctr" defTabSz="894145"/>
            <a:r>
              <a:rPr lang="en-US" sz="4800" dirty="0">
                <a:solidFill>
                  <a:srgbClr val="0A498E"/>
                </a:solidFill>
                <a:latin typeface="Calibri"/>
                <a:cs typeface="Calibri"/>
              </a:rPr>
              <a:t>Timeline: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897761-F007-5432-ECD4-F00BAA293B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7411" y="2406109"/>
            <a:ext cx="10680610" cy="4351338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0A498E"/>
                </a:solidFill>
              </a:rPr>
              <a:t>Securing approvals: October 30</a:t>
            </a:r>
            <a:r>
              <a:rPr lang="en-US" baseline="30000" dirty="0">
                <a:solidFill>
                  <a:srgbClr val="0A498E"/>
                </a:solidFill>
              </a:rPr>
              <a:t>th</a:t>
            </a:r>
            <a:r>
              <a:rPr lang="en-US" dirty="0">
                <a:solidFill>
                  <a:srgbClr val="0A498E"/>
                </a:solidFill>
              </a:rPr>
              <a:t>, 2024</a:t>
            </a:r>
            <a:br>
              <a:rPr lang="en-US" dirty="0">
                <a:solidFill>
                  <a:srgbClr val="0A498E"/>
                </a:solidFill>
              </a:rPr>
            </a:br>
            <a:endParaRPr lang="en-US" dirty="0">
              <a:solidFill>
                <a:srgbClr val="0A498E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0A498E"/>
                </a:solidFill>
              </a:rPr>
              <a:t>Town executes contract with vendor: January 1</a:t>
            </a:r>
            <a:r>
              <a:rPr lang="en-US" baseline="30000" dirty="0">
                <a:solidFill>
                  <a:srgbClr val="0A498E"/>
                </a:solidFill>
              </a:rPr>
              <a:t>st</a:t>
            </a:r>
            <a:r>
              <a:rPr lang="en-US" dirty="0">
                <a:solidFill>
                  <a:srgbClr val="0A498E"/>
                </a:solidFill>
              </a:rPr>
              <a:t>, 2025</a:t>
            </a:r>
            <a:br>
              <a:rPr lang="en-US" dirty="0">
                <a:solidFill>
                  <a:srgbClr val="0A498E"/>
                </a:solidFill>
              </a:rPr>
            </a:br>
            <a:endParaRPr lang="en-US" dirty="0">
              <a:solidFill>
                <a:srgbClr val="0A498E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0A498E"/>
                </a:solidFill>
              </a:rPr>
              <a:t>Submit  for Eversource Interconnections: January 30</a:t>
            </a:r>
            <a:r>
              <a:rPr lang="en-US" baseline="30000" dirty="0">
                <a:solidFill>
                  <a:srgbClr val="0A498E"/>
                </a:solidFill>
              </a:rPr>
              <a:t>th </a:t>
            </a:r>
            <a:r>
              <a:rPr lang="en-US" dirty="0">
                <a:solidFill>
                  <a:srgbClr val="0A498E"/>
                </a:solidFill>
              </a:rPr>
              <a:t>, 2025</a:t>
            </a:r>
            <a:br>
              <a:rPr lang="en-US" dirty="0">
                <a:solidFill>
                  <a:srgbClr val="0A498E"/>
                </a:solidFill>
              </a:rPr>
            </a:br>
            <a:endParaRPr lang="en-US" dirty="0">
              <a:solidFill>
                <a:srgbClr val="0A498E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0A498E"/>
                </a:solidFill>
              </a:rPr>
              <a:t>Submit SMART applications: Q3 2025</a:t>
            </a:r>
            <a:br>
              <a:rPr lang="en-US" dirty="0">
                <a:solidFill>
                  <a:srgbClr val="0A498E"/>
                </a:solidFill>
              </a:rPr>
            </a:br>
            <a:endParaRPr lang="en-US" dirty="0">
              <a:solidFill>
                <a:srgbClr val="0A498E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0A498E"/>
                </a:solidFill>
              </a:rPr>
              <a:t>Construction: January – June 2026</a:t>
            </a:r>
            <a:br>
              <a:rPr lang="en-US" dirty="0">
                <a:solidFill>
                  <a:srgbClr val="0A498E"/>
                </a:solidFill>
              </a:rPr>
            </a:br>
            <a:endParaRPr lang="en-US" dirty="0">
              <a:solidFill>
                <a:srgbClr val="0A498E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3535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130</Words>
  <Application>Microsoft Office PowerPoint</Application>
  <PresentationFormat>Widescreen</PresentationFormat>
  <Paragraphs>20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Aptos</vt:lpstr>
      <vt:lpstr>Aptos Display</vt:lpstr>
      <vt:lpstr>Arial</vt:lpstr>
      <vt:lpstr>Calibri</vt:lpstr>
      <vt:lpstr>Office Theme</vt:lpstr>
      <vt:lpstr>PowerPoint Presentation</vt:lpstr>
      <vt:lpstr>Buildings, Energy, and Infrastructure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Michael Cahill</dc:creator>
  <cp:lastModifiedBy>Michael Cahill</cp:lastModifiedBy>
  <cp:revision>1</cp:revision>
  <dcterms:created xsi:type="dcterms:W3CDTF">2024-10-21T12:03:19Z</dcterms:created>
  <dcterms:modified xsi:type="dcterms:W3CDTF">2024-10-21T12:07:30Z</dcterms:modified>
</cp:coreProperties>
</file>