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13"/>
      <p:bold r:id="rId14"/>
      <p:italic r:id="rId15"/>
      <p:boldItalic r:id="rId16"/>
    </p:embeddedFont>
    <p:embeddedFont>
      <p:font typeface="Raleway" pitchFamily="2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fd230bca01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fd230bca01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52% on a IEP or 504 Plan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fd230bca01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fd230bca01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d230bca01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fd230bca01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d230bca0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d230bca0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d230bca01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d230bca01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fd230bca01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fd230bca01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08acbe4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08acbe4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08acbe4c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08acbe4c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08acbe4c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08acbe4c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375" y="-401125"/>
            <a:ext cx="4395251" cy="446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37725" y="2991875"/>
            <a:ext cx="87057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ope.</a:t>
            </a:r>
            <a:r>
              <a:rPr lang="en" sz="18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ccountability.</a:t>
            </a:r>
            <a:r>
              <a:rPr lang="en" sz="18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R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esilience.</a:t>
            </a:r>
            <a:r>
              <a:rPr lang="en" sz="18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B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alance. </a:t>
            </a: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pportunity.</a:t>
            </a:r>
            <a:r>
              <a:rPr lang="en" sz="18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1900" b="1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R</a:t>
            </a:r>
            <a:r>
              <a:rPr lang="en" sz="170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espect.</a:t>
            </a:r>
            <a:endParaRPr sz="1700" dirty="0">
              <a:solidFill>
                <a:srgbClr val="07376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37725" y="4310750"/>
            <a:ext cx="8705700" cy="723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3"/>
          <p:cNvSpPr txBox="1"/>
          <p:nvPr/>
        </p:nvSpPr>
        <p:spPr>
          <a:xfrm>
            <a:off x="5504225" y="4386950"/>
            <a:ext cx="3322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Presented by Dr. James M. Demers</a:t>
            </a:r>
            <a:endParaRPr sz="1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Director of Alternative Programs</a:t>
            </a:r>
            <a:endParaRPr sz="1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74750" y="4596575"/>
            <a:ext cx="1998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12 February 2024</a:t>
            </a:r>
            <a:endParaRPr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914475"/>
            <a:ext cx="8520600" cy="32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★"/>
            </a:pPr>
            <a:r>
              <a:rPr lang="en" sz="1900"/>
              <a:t>Plymouth Harbor Academy services 48 students</a:t>
            </a:r>
            <a:endParaRPr sz="19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32 Seniors (5 graduating in January)</a:t>
            </a:r>
            <a:endParaRPr sz="1700" dirty="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■"/>
            </a:pPr>
            <a:r>
              <a:rPr lang="en" sz="1700"/>
              <a:t>3 of the 5 are enrolled in college classes at Quincy and CCCC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8 Juniors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8 Sophomores</a:t>
            </a:r>
            <a:endParaRPr sz="17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★"/>
            </a:pPr>
            <a:r>
              <a:rPr lang="en" sz="1900"/>
              <a:t>14 new students this Spring semester</a:t>
            </a:r>
            <a:endParaRPr sz="19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★"/>
            </a:pPr>
            <a:r>
              <a:rPr lang="en" sz="1900"/>
              <a:t>PHA’s dedicated staff includes 1 Director, 5 teachers (including 1 Special Educator), 1 Adjustment/Guidance School Counselor and 3 - 0.5 paraprofessionals (1 serving as a Job Coach and driver of the school van)</a:t>
            </a:r>
            <a:endParaRPr sz="1900" dirty="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914475"/>
            <a:ext cx="8520600" cy="30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Cost saving program providing alternative setting for students at risk for outplacement or dropout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PHA programs are geared toward providing students relevant, project based learning opportunities relative to their life now and in the future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Support students who have the desire to earn their high school diploma, but may have experienced academic difficulties, poor attendance, social/emotional difficulties and/or behavioral challenges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PHA tries to eliminate student stressors by creating a student-focused environment, catered to individual learning styles</a:t>
            </a:r>
            <a:endParaRPr dirty="0"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914475"/>
            <a:ext cx="8520600" cy="30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PHA is increasing the work-study program, helping students:</a:t>
            </a:r>
            <a:endParaRPr sz="20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Complete job applications;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Develop interview skills;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Find job opportunities that not only match their skills and interests, but also allow them the opportunity to grow professionally</a:t>
            </a:r>
            <a:endParaRPr sz="18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Students have also received assistance with learner’s permit and driver’s license applications, where transportation is oftentimes an obstacle for students to get to work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One student is enrolled at Diamond Aesthetics Academy; Lynn, MA</a:t>
            </a:r>
            <a:endParaRPr sz="2000" dirty="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834800"/>
            <a:ext cx="8520600" cy="32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West Elementary CARE program</a:t>
            </a:r>
            <a:endParaRPr sz="2200"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 sz="1800"/>
              <a:t>Student-mentor program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/>
              <a:t>PHA students will be formally trained in mentoring younger students in a positive productive way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/>
              <a:t>Perfect way for PHA’s young adults to give back to the school system and their community 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PHA students prepare a lesson to present to WES Care Program students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Lessons cover life skills and emotional health</a:t>
            </a:r>
            <a:endParaRPr dirty="0"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4975000" y="563775"/>
            <a:ext cx="3857400" cy="523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PARTNERSHIPS</a:t>
            </a: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824675"/>
            <a:ext cx="8520600" cy="32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HiPoint Counseling Services</a:t>
            </a:r>
            <a:endParaRPr sz="2400"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In-school therapy program for students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Provided in response to student requests for assistance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Bypasses waitlists for outside counseling 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Eliminates transportation barriers for students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Provides opportunities for students to meet with HiPoint Counselor weekly at school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Allows students to address their mental health, resulting in higher academic achievement</a:t>
            </a:r>
            <a:endParaRPr sz="1800" dirty="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4975000" y="563775"/>
            <a:ext cx="3857400" cy="523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PARTNERSHIPS</a:t>
            </a: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635500"/>
            <a:ext cx="8520600" cy="3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Quincy College</a:t>
            </a:r>
            <a:endParaRPr sz="2400" b="1" dirty="0"/>
          </a:p>
          <a:p>
            <a:pPr marL="457200" lvl="0" indent="-361435" algn="l" rtl="0">
              <a:spcBef>
                <a:spcPts val="1200"/>
              </a:spcBef>
              <a:spcAft>
                <a:spcPts val="0"/>
              </a:spcAft>
              <a:buSzPts val="2092"/>
              <a:buChar char="❖"/>
            </a:pPr>
            <a:r>
              <a:rPr lang="en" sz="2091"/>
              <a:t>College/Job Fair</a:t>
            </a:r>
            <a:endParaRPr sz="2091" dirty="0"/>
          </a:p>
          <a:p>
            <a:pPr marL="914400" lvl="1" indent="-361435" algn="l" rtl="0">
              <a:spcBef>
                <a:spcPts val="0"/>
              </a:spcBef>
              <a:spcAft>
                <a:spcPts val="0"/>
              </a:spcAft>
              <a:buSzPts val="2092"/>
              <a:buChar char="➢"/>
            </a:pPr>
            <a:r>
              <a:rPr lang="en" sz="2091"/>
              <a:t>Juniors and Seniors have been invited to job fair in Spring, 2024</a:t>
            </a:r>
            <a:endParaRPr sz="2091" dirty="0"/>
          </a:p>
          <a:p>
            <a:pPr marL="914400" lvl="1" indent="-361435" algn="l" rtl="0">
              <a:spcBef>
                <a:spcPts val="0"/>
              </a:spcBef>
              <a:spcAft>
                <a:spcPts val="0"/>
              </a:spcAft>
              <a:buSzPts val="2092"/>
              <a:buChar char="➢"/>
            </a:pPr>
            <a:r>
              <a:rPr lang="en" sz="2091"/>
              <a:t>Students will be educated on employment opportunities</a:t>
            </a:r>
            <a:endParaRPr sz="2091" dirty="0"/>
          </a:p>
          <a:p>
            <a:pPr marL="914400" lvl="1" indent="-361435" algn="l" rtl="0">
              <a:spcBef>
                <a:spcPts val="0"/>
              </a:spcBef>
              <a:spcAft>
                <a:spcPts val="0"/>
              </a:spcAft>
              <a:buSzPts val="2092"/>
              <a:buChar char="➢"/>
            </a:pPr>
            <a:r>
              <a:rPr lang="en" sz="2091"/>
              <a:t>Education &amp; skill sets needed to attain positions of interest will be addressed</a:t>
            </a:r>
            <a:endParaRPr sz="2091" dirty="0"/>
          </a:p>
          <a:p>
            <a:pPr marL="914400" lvl="1" indent="-361435" algn="l" rtl="0">
              <a:spcBef>
                <a:spcPts val="0"/>
              </a:spcBef>
              <a:spcAft>
                <a:spcPts val="0"/>
              </a:spcAft>
              <a:buSzPts val="2092"/>
              <a:buChar char="➢"/>
            </a:pPr>
            <a:r>
              <a:rPr lang="en" sz="2091"/>
              <a:t>Assist students with an employment/education plan beyond high school</a:t>
            </a:r>
            <a:endParaRPr sz="2091" dirty="0"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4975000" y="563775"/>
            <a:ext cx="3857400" cy="523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PARTNERSHIPS</a:t>
            </a: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1700" y="1635500"/>
            <a:ext cx="8520600" cy="3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/>
              <a:t>Quincy College</a:t>
            </a:r>
            <a:endParaRPr sz="6000" dirty="0"/>
          </a:p>
          <a:p>
            <a:pPr marL="457200" lvl="0" indent="-357210" algn="l" rtl="0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5063"/>
              <a:t>Dual Enrollment Program</a:t>
            </a:r>
            <a:endParaRPr sz="5063" dirty="0"/>
          </a:p>
          <a:p>
            <a:pPr marL="914400" lvl="1" indent="-357210" algn="l" rtl="0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5063"/>
              <a:t>Expand PHA course offerings </a:t>
            </a:r>
            <a:endParaRPr sz="5063" dirty="0"/>
          </a:p>
          <a:p>
            <a:pPr marL="914400" lvl="1" indent="-357210" algn="l" rtl="0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5063"/>
              <a:t>Provide students the chance to study at PHA campus while in high school and transition to Quincy College Plymouth campus</a:t>
            </a:r>
            <a:endParaRPr sz="5063" dirty="0"/>
          </a:p>
          <a:p>
            <a:pPr marL="914400" lvl="1" indent="-357210" algn="l" rtl="0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5063"/>
              <a:t>Even if students choose not to pursue higher education immediately after graduation, PHA students will have familiarity with a local college</a:t>
            </a:r>
            <a:endParaRPr sz="5063" dirty="0"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4975000" y="563775"/>
            <a:ext cx="3857400" cy="523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PARTNERSHIPS</a:t>
            </a: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2370750"/>
            <a:ext cx="8520600" cy="26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Partnered with Youth Works program to provide student employment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10 students participated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Placements included: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>
                <a:highlight>
                  <a:srgbClr val="FFFFFF"/>
                </a:highlight>
              </a:rPr>
              <a:t>Custom Detail</a:t>
            </a:r>
            <a:endParaRPr sz="1800" dirty="0">
              <a:highlight>
                <a:srgbClr val="FFFFFF"/>
              </a:highlight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>
                <a:highlight>
                  <a:srgbClr val="FFFFFF"/>
                </a:highlight>
              </a:rPr>
              <a:t>Plymouth Full Year</a:t>
            </a:r>
            <a:endParaRPr sz="1800" dirty="0">
              <a:highlight>
                <a:srgbClr val="FFFFFF"/>
              </a:highlight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>
                <a:highlight>
                  <a:srgbClr val="FFFFFF"/>
                </a:highlight>
              </a:rPr>
              <a:t>Hiltzy's Property Maintenance</a:t>
            </a:r>
            <a:endParaRPr sz="1800" dirty="0">
              <a:highlight>
                <a:srgbClr val="FFFFFF"/>
              </a:highlight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>
                <a:highlight>
                  <a:srgbClr val="FFFFFF"/>
                </a:highlight>
              </a:rPr>
              <a:t>Colonial Fuel Inc. </a:t>
            </a:r>
            <a:endParaRPr sz="1800" dirty="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-143425"/>
            <a:ext cx="2024000" cy="2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343875" y="1296800"/>
            <a:ext cx="1991700" cy="338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EXPECT MORE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5247975" y="3427875"/>
            <a:ext cx="358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21"/>
          <p:cNvSpPr txBox="1"/>
          <p:nvPr/>
        </p:nvSpPr>
        <p:spPr>
          <a:xfrm>
            <a:off x="4687275" y="3289450"/>
            <a:ext cx="39531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00" lvl="1" indent="-34290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800"/>
              <a:buChar char="➢"/>
            </a:pPr>
            <a:r>
              <a:rPr lang="en" sz="1800">
                <a:solidFill>
                  <a:schemeClr val="dk2"/>
                </a:solidFill>
                <a:highlight>
                  <a:srgbClr val="FFFFFF"/>
                </a:highlight>
              </a:rPr>
              <a:t>Head in the Cloud Art</a:t>
            </a:r>
            <a:endParaRPr sz="1800" dirty="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➢"/>
            </a:pPr>
            <a:r>
              <a:rPr lang="en" sz="1800">
                <a:solidFill>
                  <a:schemeClr val="dk2"/>
                </a:solidFill>
                <a:highlight>
                  <a:srgbClr val="FFFFFF"/>
                </a:highlight>
              </a:rPr>
              <a:t>Tavern on the Wharf</a:t>
            </a:r>
            <a:endParaRPr sz="1800" dirty="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➢"/>
            </a:pPr>
            <a:r>
              <a:rPr lang="en" sz="1800">
                <a:solidFill>
                  <a:schemeClr val="dk2"/>
                </a:solidFill>
                <a:highlight>
                  <a:srgbClr val="FFFFFF"/>
                </a:highlight>
              </a:rPr>
              <a:t>Youthworks Online</a:t>
            </a:r>
            <a:endParaRPr sz="1200" dirty="0">
              <a:solidFill>
                <a:schemeClr val="dk2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2164650" y="1695150"/>
            <a:ext cx="4814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Summer Youth Works Program</a:t>
            </a:r>
            <a:endParaRPr sz="2400" b="1" dirty="0">
              <a:solidFill>
                <a:schemeClr val="dk2"/>
              </a:solidFill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4975000" y="563775"/>
            <a:ext cx="3857400" cy="523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PARTNERSHIPS</a:t>
            </a: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9887" y="618575"/>
            <a:ext cx="3484226" cy="3542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2374675" y="3446225"/>
            <a:ext cx="4558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Thank you for your support</a:t>
            </a:r>
            <a:endParaRPr sz="20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</Words>
  <Application>Microsoft Office PowerPoint</Application>
  <PresentationFormat>On-screen Show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Merriweather</vt:lpstr>
      <vt:lpstr>Verdana</vt:lpstr>
      <vt:lpstr>Raleway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Breton</dc:creator>
  <cp:lastModifiedBy>Patricia Breton</cp:lastModifiedBy>
  <cp:revision>1</cp:revision>
  <dcterms:modified xsi:type="dcterms:W3CDTF">2024-02-05T19:08:42Z</dcterms:modified>
</cp:coreProperties>
</file>