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9199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9199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1bd5cfab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21bd5cfab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1bd5cfab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1bd5cfab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cb467c2dd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cb467c2dd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cb467c2dd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cb467c2dd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cb467c2dd1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cb467c2dd1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b467c2dd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cb467c2dd1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6f91993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6f91993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50c46bc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50c46bc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b467c2dd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cb467c2dd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1bd5cfab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21bd5cfab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50c46bcf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50c46bcf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b467c2dd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cb467c2dd1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933384003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390525" y="405325"/>
            <a:ext cx="8222100" cy="199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Nathaniel Morton Elementary School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2400"/>
              <a:t>2024-2026 School Improvement Plan Update</a:t>
            </a:r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 rot="10800000" flipH="1">
            <a:off x="628125" y="4304058"/>
            <a:ext cx="8222100" cy="19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125" y="2403625"/>
            <a:ext cx="2571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ctrTitle"/>
          </p:nvPr>
        </p:nvSpPr>
        <p:spPr>
          <a:xfrm>
            <a:off x="-144350" y="-5490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/>
              <a:t> </a:t>
            </a:r>
            <a:r>
              <a:rPr lang="en" sz="2000"/>
              <a:t>   </a:t>
            </a:r>
            <a:r>
              <a:rPr lang="en" sz="2000" b="1" u="sng"/>
              <a:t>School Council Members</a:t>
            </a:r>
            <a:endParaRPr sz="2000" b="1" u="sng"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293525" y="935050"/>
            <a:ext cx="8338200" cy="40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Liana Delaney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 Engel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Kristine Chase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Joanna Flaherty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Colleen Kudrikow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Tricia Novak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Jen Palladino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Alan Rezendes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Erin Sharon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Michael Spencer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Siobhan Spidle</a:t>
            </a: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Vision, Mission and Values 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9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In accordance with the Plymouth Public schools, our vision is to develop confident, critical thinkers, productive and creative life-long learners and socially responsible, engaged citizens capable of adapting to change in a technologically advanced and multi-cultural society.</a:t>
            </a:r>
            <a:endParaRPr sz="13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To create a school where every student is given the tools to excel, flourish and develop a sense of identity and to enhance learning, connections and enjoyment of all our students.</a:t>
            </a:r>
            <a:endParaRPr sz="130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84848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</a:rPr>
              <a:t>Our mission and vision work in conjunction to support of our core values which are to create:</a:t>
            </a:r>
            <a:endParaRPr sz="13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</a:rPr>
              <a:t>C</a:t>
            </a:r>
            <a:r>
              <a:rPr lang="en" sz="1300">
                <a:solidFill>
                  <a:srgbClr val="000000"/>
                </a:solidFill>
              </a:rPr>
              <a:t>ompetent students</a:t>
            </a:r>
            <a:endParaRPr sz="13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</a:rPr>
              <a:t>R</a:t>
            </a:r>
            <a:r>
              <a:rPr lang="en" sz="1300">
                <a:solidFill>
                  <a:srgbClr val="000000"/>
                </a:solidFill>
              </a:rPr>
              <a:t>esilient children </a:t>
            </a:r>
            <a:endParaRPr sz="13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</a:rPr>
              <a:t>E</a:t>
            </a:r>
            <a:r>
              <a:rPr lang="en" sz="1300">
                <a:solidFill>
                  <a:srgbClr val="000000"/>
                </a:solidFill>
              </a:rPr>
              <a:t>ngaged learners </a:t>
            </a:r>
            <a:endParaRPr sz="13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</a:rPr>
              <a:t>W</a:t>
            </a:r>
            <a:r>
              <a:rPr lang="en" sz="1300">
                <a:solidFill>
                  <a:srgbClr val="000000"/>
                </a:solidFill>
              </a:rPr>
              <a:t>elcomed individuals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2675" y="0"/>
            <a:ext cx="1621325" cy="16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8826600" cy="9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NMES - By the Numbers</a:t>
            </a:r>
            <a:endParaRPr sz="2800"/>
          </a:p>
        </p:txBody>
      </p:sp>
      <p:sp>
        <p:nvSpPr>
          <p:cNvPr id="88" name="Google Shape;88;p16"/>
          <p:cNvSpPr txBox="1"/>
          <p:nvPr/>
        </p:nvSpPr>
        <p:spPr>
          <a:xfrm>
            <a:off x="371475" y="730800"/>
            <a:ext cx="8455200" cy="39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Current Enrollment: 515 students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24 General Education Classrooms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District-wide program - Bridge Classroom serving grades 3, 4 &amp; 5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English Language Learners % - 9.2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Economically Disadvantaged Students- 35.5 %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Students with Identified Disability - 16.2%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Dive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143300" y="16619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District Data: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Grade 1 NM/PM Fall Early Literacy 35%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Grade 1 NM/PM Winter Early Literacy 15%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Grade 2 NM/PM Fall Literacy 25%</a:t>
            </a:r>
            <a:endParaRPr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FF"/>
                </a:solidFill>
              </a:rPr>
              <a:t>Grade 2 NM/PM Winter Literacy 10%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2"/>
          </p:nvPr>
        </p:nvSpPr>
        <p:spPr>
          <a:xfrm>
            <a:off x="4308500" y="1661975"/>
            <a:ext cx="4563900" cy="33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State Data</a:t>
            </a:r>
            <a:endParaRPr b="1"/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90" u="sng">
                <a:solidFill>
                  <a:srgbClr val="212529"/>
                </a:solidFill>
              </a:rPr>
              <a:t>2023 MCAS: % Exceeding or Meeting </a:t>
            </a:r>
            <a:endParaRPr sz="1490" u="sng">
              <a:solidFill>
                <a:srgbClr val="212529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212529"/>
                </a:solidFill>
              </a:rPr>
              <a:t>Gr 3  ELA: NMES - 54%    State: 44%  </a:t>
            </a:r>
            <a:endParaRPr sz="1490">
              <a:solidFill>
                <a:srgbClr val="212529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212529"/>
                </a:solidFill>
              </a:rPr>
              <a:t>Gr 3 Math: NMES - 53%   State: 41%</a:t>
            </a:r>
            <a:endParaRPr sz="1490">
              <a:solidFill>
                <a:srgbClr val="212529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0000FF"/>
                </a:solidFill>
              </a:rPr>
              <a:t>Gr 4  ELA: NMES - 50%     State: 40 %</a:t>
            </a:r>
            <a:endParaRPr sz="149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0000FF"/>
                </a:solidFill>
              </a:rPr>
              <a:t>Gr 4 Math: NMES - 50%    State: 45% </a:t>
            </a:r>
            <a:endParaRPr sz="149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FF9900"/>
                </a:solidFill>
              </a:rPr>
              <a:t>Gr 5  ELA: NMES - 52%      State: 44%</a:t>
            </a:r>
            <a:endParaRPr sz="1490">
              <a:solidFill>
                <a:srgbClr val="FF99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FF9900"/>
                </a:solidFill>
              </a:rPr>
              <a:t>Gr 5 Math: NMES - 49%     State: 41%</a:t>
            </a:r>
            <a:endParaRPr sz="1490">
              <a:solidFill>
                <a:srgbClr val="FF99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90">
                <a:solidFill>
                  <a:srgbClr val="FF9900"/>
                </a:solidFill>
              </a:rPr>
              <a:t> Gr 5 STE: NMES - 44%      State: 42%</a:t>
            </a:r>
            <a:endParaRPr sz="1490">
              <a:solidFill>
                <a:srgbClr val="FF99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Grade 1 Early Literacy Data   (Fall to Winter)</a:t>
            </a:r>
            <a:endParaRPr sz="1900"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675" y="2190725"/>
            <a:ext cx="4929926" cy="232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775" y="0"/>
            <a:ext cx="4594566" cy="216692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57150" y="1038338"/>
            <a:ext cx="1728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Fall Data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7200" y="3122425"/>
            <a:ext cx="1828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Winter Data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State Data Points</a:t>
            </a:r>
            <a:endParaRPr sz="2000"/>
          </a:p>
        </p:txBody>
      </p:sp>
      <p:sp>
        <p:nvSpPr>
          <p:cNvPr id="110" name="Google Shape;110;p19"/>
          <p:cNvSpPr txBox="1"/>
          <p:nvPr/>
        </p:nvSpPr>
        <p:spPr>
          <a:xfrm>
            <a:off x="250050" y="0"/>
            <a:ext cx="8643900" cy="46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DART Comparison - Ranked 2nd in Student Growth Percentage and Exceeding/Meeting Percentages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9900"/>
                </a:solidFill>
                <a:latin typeface="Roboto"/>
                <a:ea typeface="Roboto"/>
                <a:cs typeface="Roboto"/>
                <a:sym typeface="Roboto"/>
              </a:rPr>
              <a:t>NMES Making Substantial Progress to Accountability Targets  (62%)</a:t>
            </a:r>
            <a:endParaRPr sz="1700">
              <a:solidFill>
                <a:srgbClr val="FF99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99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Higher Student Growth in ELA/MATH MCAS Areas for All Students, High Needs and Students with Disabilities compared to district and state benchmarks.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In five of the seven MCAS assessments had  10%+ students Not Meeting Expectations</a:t>
            </a:r>
            <a:endParaRPr sz="17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57% EL students met their progress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target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350" y="2833700"/>
            <a:ext cx="4960138" cy="230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460950" y="828675"/>
            <a:ext cx="78135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Strategic Objective 1: Academic Success</a:t>
            </a:r>
            <a:endParaRPr sz="2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Establish data meetings across content areas with responsive intervention systems within and across grades. </a:t>
            </a:r>
            <a:endParaRPr sz="2600"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72300" y="1596500"/>
            <a:ext cx="8988600" cy="33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a more consistent approach to data analysis and responding interventions are assigned in a responsive teaching approach then all students will increase proficiency across academic areas measured by district and state assessments</a:t>
            </a:r>
            <a:r>
              <a:rPr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Expected Outcomes:</a:t>
            </a:r>
            <a:endParaRPr sz="14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*Decrease number of students in all grades receiving screening scores of NM/PM from Fall to Spring benchmarks.</a:t>
            </a: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*By the end of the plan, our “all school” Not Meeting percentage on MCAS scores are below 5% and that all subgroups have shown a percentage decrease from the 2023 threshold. </a:t>
            </a: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*Intervention approaches observed and shared through school-based learning walks. </a:t>
            </a: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*At least three new intervention resources/strategies per content area are identified and utilized.</a:t>
            </a: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Strategic Objective 24-25: </a:t>
            </a:r>
            <a:r>
              <a:rPr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a data review timeline and identify assessments utilized for each content area. </a:t>
            </a:r>
            <a:endParaRPr sz="14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119425" y="562950"/>
            <a:ext cx="8737200" cy="126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Strategic Objective 2: Student Engagement</a:t>
            </a: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 opportunity and guidance for student goal setting, voice and choice. </a:t>
            </a:r>
            <a:endParaRPr sz="1800" b="1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1"/>
          </p:nvPr>
        </p:nvSpPr>
        <p:spPr>
          <a:xfrm>
            <a:off x="185750" y="1919100"/>
            <a:ext cx="8737200" cy="32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there is an increase in student agency and goal setting then students will move from passive to active engagement in their learning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000000"/>
                </a:solidFill>
              </a:rPr>
              <a:t>Expected Outcomes:</a:t>
            </a:r>
            <a:endParaRPr sz="1300" u="sng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*Creation of Grade Level Engagement Rubrics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*See an increase of driving engagement behaviors from students during teacher self-reflections across the year. 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*Three to five professional opportunities per grade for engagement observations and discussions 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Strategic Focus 24-25:</a:t>
            </a:r>
            <a:r>
              <a:rPr lang="en" sz="1400">
                <a:solidFill>
                  <a:srgbClr val="000000"/>
                </a:solidFill>
              </a:rPr>
              <a:t> </a:t>
            </a: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student engagement criteria and rubric.</a:t>
            </a:r>
            <a:r>
              <a:rPr lang="en" sz="1400">
                <a:solidFill>
                  <a:srgbClr val="000000"/>
                </a:solidFill>
              </a:rPr>
              <a:t> 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471900" y="214325"/>
            <a:ext cx="8222100" cy="153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Strategic Objective 3:</a:t>
            </a:r>
            <a:r>
              <a:rPr lang="en"/>
              <a:t> </a:t>
            </a:r>
            <a:r>
              <a:rPr lang="en" sz="2600"/>
              <a:t>Social Emotional Wellness</a:t>
            </a: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 </a:t>
            </a: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 direct instruction and authentic experiences for social interaction.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471900" y="1747625"/>
            <a:ext cx="8222100" cy="33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students are given more direct instruction around the social competencies and purposeful social interaction then students will form more positive peer relationships and develop greater sense of community and connection.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Expected Outcomes:</a:t>
            </a:r>
            <a:endParaRPr sz="1500" u="sng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*Reduction of behavior referrals from lunch/recess times.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*Increase in positive comments related to peer relationships and personal social skills based on feedback surveys taken by students.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*By end of plan, grades 1 &amp; 2 develop at least two purposeful play activities to integrate into social studies and science standards while addressing identified SEL competencies.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Strategic Focus 24-25:</a:t>
            </a:r>
            <a:r>
              <a:rPr lang="en" sz="1500">
                <a:solidFill>
                  <a:srgbClr val="000000"/>
                </a:solidFill>
              </a:rPr>
              <a:t> </a:t>
            </a: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Grade level teams identify curriculum areas for SEL integrated activities/centers (i.e. turn taking, fair play, managing emotions, perspective taking)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500" u="sng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b="1" u="sng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60600" y="-85725"/>
            <a:ext cx="8613600" cy="212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Strategic Objective 4: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Family Communication/Shared Decision Making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rovide frequent opportunities to allow for family feedback about student learning and school experience.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230850" y="1828800"/>
            <a:ext cx="8682300" cy="320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our communication with families continues to extend beyond logistical information and into goal sharing and decision making then we will have a shared partnership for student growth.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Expected Outcomes:</a:t>
            </a:r>
            <a:endParaRPr sz="1500" u="sng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*Increased participation at both assigned family/teacher conference times.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*At least three actionable and targeted areas for continuous school improvement are identified from feedback forms and sessions.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*Increased evidence of family engagement in shared decision making. </a:t>
            </a:r>
            <a:endParaRPr sz="1500" u="sng">
              <a:solidFill>
                <a:srgbClr val="000000"/>
              </a:solidFill>
            </a:endParaRPr>
          </a:p>
          <a:p>
            <a:pPr marL="77236" marR="110547" lvl="0" indent="-561" algn="l" rtl="0">
              <a:lnSpc>
                <a:spcPct val="1014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4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77236" marR="110547" lvl="0" indent="-561" algn="l" rtl="0">
              <a:lnSpc>
                <a:spcPct val="1014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4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Strategic Focus 24-25</a:t>
            </a:r>
            <a:r>
              <a:rPr lang="en" sz="1500">
                <a:solidFill>
                  <a:srgbClr val="000000"/>
                </a:solidFill>
              </a:rPr>
              <a:t>: </a:t>
            </a:r>
            <a:r>
              <a:rPr lang="en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 listening opportunities for the new principal to hear from families on targeted topics.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10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Strategic Objective 5:</a:t>
            </a:r>
            <a:r>
              <a:rPr lang="en" sz="3100"/>
              <a:t> </a:t>
            </a:r>
            <a:r>
              <a:rPr lang="en" sz="2500"/>
              <a:t>Equity and Inclusive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Enhance language development instructional strategies.</a:t>
            </a:r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30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staff enhances their understanding of language development then we will see a more responsive, inclusive setting for EL learners.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Expected Outcomes:</a:t>
            </a:r>
            <a:endParaRPr sz="1500" u="sng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*Increased number of EL students meeting or exceeding their Access target scores. 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*Language objectives evidenced in 80% of learning walk-throughs.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*See an increase of speaking domain represented in tally charting across classrooms. 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u="sng">
                <a:solidFill>
                  <a:srgbClr val="000000"/>
                </a:solidFill>
              </a:rPr>
              <a:t>Strategic Focus 24-25:</a:t>
            </a:r>
            <a:r>
              <a:rPr lang="en" sz="1500">
                <a:solidFill>
                  <a:srgbClr val="000000"/>
                </a:solidFill>
              </a:rPr>
              <a:t> </a:t>
            </a:r>
            <a:r>
              <a:rPr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Establish peer visits and observations across settings and models that support language development. </a:t>
            </a:r>
            <a:endParaRPr sz="1400" b="1" u="sng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96000" y="0"/>
            <a:ext cx="4476000" cy="441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NMES - A Look Back</a:t>
            </a:r>
            <a:endParaRPr sz="2600"/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90">
              <a:solidFill>
                <a:srgbClr val="212529"/>
              </a:solidFill>
            </a:endParaRPr>
          </a:p>
          <a:p>
            <a:pPr marL="91440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90">
              <a:solidFill>
                <a:srgbClr val="21252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hlink"/>
                </a:solidFill>
                <a:hlinkClick r:id="rId3"/>
              </a:rPr>
              <a:t>23-24 CREW Journey</a:t>
            </a:r>
            <a:endParaRPr sz="2800"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2"/>
          </p:nvPr>
        </p:nvSpPr>
        <p:spPr>
          <a:xfrm>
            <a:off x="4939500" y="293525"/>
            <a:ext cx="3837000" cy="46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NMES Beyond the Day: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Ukulele Club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Art Techniques Workshop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Robotics 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Girls on the Run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Chorus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Band/Orchestra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/>
              <a:t>PTA Events:</a:t>
            </a:r>
            <a:endParaRPr u="sng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Fall Festival; Winter Wonderland; Love of Reading Book Fair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</Words>
  <Application>Microsoft Office PowerPoint</Application>
  <PresentationFormat>On-screen Show (16:9)</PresentationFormat>
  <Paragraphs>142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Roboto</vt:lpstr>
      <vt:lpstr>Material</vt:lpstr>
      <vt:lpstr>Nathaniel Morton Elementary School  2024-2026 School Improvement Plan Update</vt:lpstr>
      <vt:lpstr>    School Council Members</vt:lpstr>
      <vt:lpstr>Vision, Mission and Values </vt:lpstr>
      <vt:lpstr>NMES - By the Numbers</vt:lpstr>
      <vt:lpstr>Data Dive</vt:lpstr>
      <vt:lpstr>PowerPoint Presentation</vt:lpstr>
      <vt:lpstr>PowerPoint Presentation</vt:lpstr>
      <vt:lpstr>  Strategic Objective 1: Academic Success  Establish data meetings across content areas with responsive intervention systems within and across grades. </vt:lpstr>
      <vt:lpstr>Strategic Objective 2: Student Engagement  Provide opportunity and guidance for student goal setting, voice and choice.  </vt:lpstr>
      <vt:lpstr>Strategic Objective 3: Social Emotional Wellness   Provide direct instruction and authentic experiences for social interaction. </vt:lpstr>
      <vt:lpstr>Strategic Objective 4:  Family Communication/Shared Decision Making  Provide frequent opportunities to allow for family feedback about student learning and school experience. </vt:lpstr>
      <vt:lpstr>Strategic Objective 5: Equity and Inclusive  Enhance language development instructional strategies. </vt:lpstr>
      <vt:lpstr>NMES - A Look Back   23-24 CREW Journey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Nathaniel Morton Elementary School  2024-2026 School Improvement Plan Update</dc:title>
  <dc:creator>Patricia Breton</dc:creator>
  <cp:lastModifiedBy>Patricia Breton</cp:lastModifiedBy>
  <cp:revision>1</cp:revision>
  <dcterms:modified xsi:type="dcterms:W3CDTF">2024-04-12T12:24:39Z</dcterms:modified>
</cp:coreProperties>
</file>